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50" r:id="rId1"/>
  </p:sldMasterIdLst>
  <p:notesMasterIdLst>
    <p:notesMasterId r:id="rId83"/>
  </p:notesMasterIdLst>
  <p:sldIdLst>
    <p:sldId id="256" r:id="rId2"/>
    <p:sldId id="258" r:id="rId3"/>
    <p:sldId id="259" r:id="rId4"/>
    <p:sldId id="265" r:id="rId5"/>
    <p:sldId id="266" r:id="rId6"/>
    <p:sldId id="267" r:id="rId7"/>
    <p:sldId id="268" r:id="rId8"/>
    <p:sldId id="269" r:id="rId9"/>
    <p:sldId id="273" r:id="rId10"/>
    <p:sldId id="274" r:id="rId11"/>
    <p:sldId id="278" r:id="rId12"/>
    <p:sldId id="279" r:id="rId13"/>
    <p:sldId id="280" r:id="rId14"/>
    <p:sldId id="281" r:id="rId15"/>
    <p:sldId id="285" r:id="rId16"/>
    <p:sldId id="286" r:id="rId17"/>
    <p:sldId id="287" r:id="rId18"/>
    <p:sldId id="288" r:id="rId19"/>
    <p:sldId id="289" r:id="rId20"/>
    <p:sldId id="291" r:id="rId21"/>
    <p:sldId id="292" r:id="rId22"/>
    <p:sldId id="298" r:id="rId23"/>
    <p:sldId id="384" r:id="rId24"/>
    <p:sldId id="300" r:id="rId25"/>
    <p:sldId id="301" r:id="rId26"/>
    <p:sldId id="306" r:id="rId27"/>
    <p:sldId id="307" r:id="rId28"/>
    <p:sldId id="308" r:id="rId29"/>
    <p:sldId id="310" r:id="rId30"/>
    <p:sldId id="311" r:id="rId31"/>
    <p:sldId id="312" r:id="rId32"/>
    <p:sldId id="313" r:id="rId33"/>
    <p:sldId id="314" r:id="rId34"/>
    <p:sldId id="317" r:id="rId35"/>
    <p:sldId id="387" r:id="rId36"/>
    <p:sldId id="318" r:id="rId37"/>
    <p:sldId id="320" r:id="rId38"/>
    <p:sldId id="321" r:id="rId39"/>
    <p:sldId id="322" r:id="rId40"/>
    <p:sldId id="325" r:id="rId41"/>
    <p:sldId id="326" r:id="rId42"/>
    <p:sldId id="388" r:id="rId43"/>
    <p:sldId id="328" r:id="rId44"/>
    <p:sldId id="330" r:id="rId45"/>
    <p:sldId id="331" r:id="rId46"/>
    <p:sldId id="332" r:id="rId47"/>
    <p:sldId id="333" r:id="rId48"/>
    <p:sldId id="334" r:id="rId49"/>
    <p:sldId id="335" r:id="rId50"/>
    <p:sldId id="389" r:id="rId51"/>
    <p:sldId id="336" r:id="rId52"/>
    <p:sldId id="337" r:id="rId53"/>
    <p:sldId id="339" r:id="rId54"/>
    <p:sldId id="341" r:id="rId55"/>
    <p:sldId id="343" r:id="rId56"/>
    <p:sldId id="390" r:id="rId57"/>
    <p:sldId id="344" r:id="rId58"/>
    <p:sldId id="345" r:id="rId59"/>
    <p:sldId id="346" r:id="rId60"/>
    <p:sldId id="347" r:id="rId61"/>
    <p:sldId id="348" r:id="rId62"/>
    <p:sldId id="350" r:id="rId63"/>
    <p:sldId id="351" r:id="rId64"/>
    <p:sldId id="352" r:id="rId65"/>
    <p:sldId id="353" r:id="rId66"/>
    <p:sldId id="355" r:id="rId67"/>
    <p:sldId id="357" r:id="rId68"/>
    <p:sldId id="359" r:id="rId69"/>
    <p:sldId id="361" r:id="rId70"/>
    <p:sldId id="362" r:id="rId71"/>
    <p:sldId id="366" r:id="rId72"/>
    <p:sldId id="367" r:id="rId73"/>
    <p:sldId id="368" r:id="rId74"/>
    <p:sldId id="369" r:id="rId75"/>
    <p:sldId id="370" r:id="rId76"/>
    <p:sldId id="375" r:id="rId77"/>
    <p:sldId id="376" r:id="rId78"/>
    <p:sldId id="377" r:id="rId79"/>
    <p:sldId id="378" r:id="rId80"/>
    <p:sldId id="391" r:id="rId81"/>
    <p:sldId id="379" r:id="rId82"/>
  </p:sldIdLst>
  <p:sldSz cx="9144000" cy="6858000" type="screen4x3"/>
  <p:notesSz cx="6858000" cy="9144000"/>
  <p:defaultTextStyle>
    <a:defPPr>
      <a:defRPr lang="en-US"/>
    </a:defPPr>
    <a:lvl1pPr algn="r" rtl="0" fontAlgn="base">
      <a:spcBef>
        <a:spcPct val="0"/>
      </a:spcBef>
      <a:spcAft>
        <a:spcPct val="0"/>
      </a:spcAft>
      <a:defRPr kern="1200">
        <a:solidFill>
          <a:schemeClr val="tx1"/>
        </a:solidFill>
        <a:latin typeface="Arial" charset="0"/>
        <a:ea typeface="+mn-ea"/>
        <a:cs typeface="+mn-cs"/>
      </a:defRPr>
    </a:lvl1pPr>
    <a:lvl2pPr marL="457200" algn="r" rtl="0" fontAlgn="base">
      <a:spcBef>
        <a:spcPct val="0"/>
      </a:spcBef>
      <a:spcAft>
        <a:spcPct val="0"/>
      </a:spcAft>
      <a:defRPr kern="1200">
        <a:solidFill>
          <a:schemeClr val="tx1"/>
        </a:solidFill>
        <a:latin typeface="Arial" charset="0"/>
        <a:ea typeface="+mn-ea"/>
        <a:cs typeface="+mn-cs"/>
      </a:defRPr>
    </a:lvl2pPr>
    <a:lvl3pPr marL="914400" algn="r" rtl="0" fontAlgn="base">
      <a:spcBef>
        <a:spcPct val="0"/>
      </a:spcBef>
      <a:spcAft>
        <a:spcPct val="0"/>
      </a:spcAft>
      <a:defRPr kern="1200">
        <a:solidFill>
          <a:schemeClr val="tx1"/>
        </a:solidFill>
        <a:latin typeface="Arial" charset="0"/>
        <a:ea typeface="+mn-ea"/>
        <a:cs typeface="+mn-cs"/>
      </a:defRPr>
    </a:lvl3pPr>
    <a:lvl4pPr marL="1371600" algn="r" rtl="0" fontAlgn="base">
      <a:spcBef>
        <a:spcPct val="0"/>
      </a:spcBef>
      <a:spcAft>
        <a:spcPct val="0"/>
      </a:spcAft>
      <a:defRPr kern="1200">
        <a:solidFill>
          <a:schemeClr val="tx1"/>
        </a:solidFill>
        <a:latin typeface="Arial" charset="0"/>
        <a:ea typeface="+mn-ea"/>
        <a:cs typeface="+mn-cs"/>
      </a:defRPr>
    </a:lvl4pPr>
    <a:lvl5pPr marL="1828800" algn="r"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xmlns="">
        <p15:guide id="1" orient="horz" pos="1008">
          <p15:clr>
            <a:srgbClr val="A4A3A4"/>
          </p15:clr>
        </p15:guide>
        <p15:guide id="2" pos="288">
          <p15:clr>
            <a:srgbClr val="A4A3A4"/>
          </p15:clr>
        </p15:guide>
        <p15:guide id="3" pos="5424">
          <p15:clr>
            <a:srgbClr val="A4A3A4"/>
          </p15:clr>
        </p15:guide>
        <p15:guide id="4" pos="3002">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ryan Gambrel" initials="BG" lastIdx="1" clrIdx="0">
    <p:extLst/>
  </p:cmAuthor>
  <p:cmAuthor id="2" name="Rich Kershner" initials="" lastIdx="1"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7233"/>
    <a:srgbClr val="4EB857"/>
    <a:srgbClr val="009933"/>
    <a:srgbClr val="0072C6"/>
    <a:srgbClr val="0000FF"/>
    <a:srgbClr val="000066"/>
    <a:srgbClr val="0000CC"/>
    <a:srgbClr val="DECDC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15" autoAdjust="0"/>
    <p:restoredTop sz="90603" autoAdjust="0"/>
  </p:normalViewPr>
  <p:slideViewPr>
    <p:cSldViewPr>
      <p:cViewPr>
        <p:scale>
          <a:sx n="147" d="100"/>
          <a:sy n="147" d="100"/>
        </p:scale>
        <p:origin x="-936" y="-80"/>
      </p:cViewPr>
      <p:guideLst>
        <p:guide orient="horz" pos="1008"/>
        <p:guide pos="288"/>
        <p:guide pos="5424"/>
        <p:guide pos="3002"/>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notesMaster" Target="notesMasters/notesMaster1.xml"/><Relationship Id="rId84" Type="http://schemas.openxmlformats.org/officeDocument/2006/relationships/printerSettings" Target="printerSettings/printerSettings1.bin"/><Relationship Id="rId85" Type="http://schemas.openxmlformats.org/officeDocument/2006/relationships/commentAuthors" Target="commentAuthors.xml"/><Relationship Id="rId86" Type="http://schemas.openxmlformats.org/officeDocument/2006/relationships/presProps" Target="presProps.xml"/><Relationship Id="rId87" Type="http://schemas.openxmlformats.org/officeDocument/2006/relationships/viewProps" Target="viewProps.xml"/><Relationship Id="rId88" Type="http://schemas.openxmlformats.org/officeDocument/2006/relationships/theme" Target="theme/theme1.xml"/><Relationship Id="rId89"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pPr>
              <a:defRPr/>
            </a:pPr>
            <a:fld id="{0280ED1C-4248-4D12-A428-232B8B03309D}" type="datetimeFigureOut">
              <a:rPr lang="en-US"/>
              <a:pPr>
                <a:defRPr/>
              </a:pPr>
              <a:t>8/9/13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smtClean="0"/>
          </a:p>
        </p:txBody>
      </p:sp>
      <p:sp>
        <p:nvSpPr>
          <p:cNvPr id="5" name="Notes Placeholder 4"/>
          <p:cNvSpPr>
            <a:spLocks noGrp="1"/>
          </p:cNvSpPr>
          <p:nvPr>
            <p:ph type="body" sz="quarter" idx="3"/>
          </p:nvPr>
        </p:nvSpPr>
        <p:spPr>
          <a:xfrm>
            <a:off x="685800" y="4343400"/>
            <a:ext cx="5486400" cy="4114800"/>
          </a:xfrm>
          <a:prstGeom prst="rect">
            <a:avLst/>
          </a:prstGeom>
        </p:spPr>
        <p:txBody>
          <a:bodyPr vert="horz" wrap="square" lIns="91440" tIns="45720" rIns="91440" bIns="45720" numCol="1" anchor="t" anchorCtr="0" compatLnSpc="1">
            <a:prstTxWarp prst="textNoShape">
              <a:avLst/>
            </a:prstTxWarp>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pPr>
              <a:defRPr/>
            </a:pPr>
            <a:fld id="{428BCDC7-795C-45EE-A9AA-E637D7416180}" type="slidenum">
              <a:rPr lang="en-US"/>
              <a:pPr>
                <a:defRPr/>
              </a:pPr>
              <a:t>‹#›</a:t>
            </a:fld>
            <a:endParaRPr lang="en-US"/>
          </a:p>
        </p:txBody>
      </p:sp>
    </p:spTree>
    <p:extLst>
      <p:ext uri="{BB962C8B-B14F-4D97-AF65-F5344CB8AC3E}">
        <p14:creationId xmlns:p14="http://schemas.microsoft.com/office/powerpoint/2010/main" val="159467439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smtClean="0"/>
          </a:p>
        </p:txBody>
      </p:sp>
      <p:sp>
        <p:nvSpPr>
          <p:cNvPr id="5120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r" eaLnBrk="0" fontAlgn="base" hangingPunct="0">
              <a:spcBef>
                <a:spcPct val="0"/>
              </a:spcBef>
              <a:spcAft>
                <a:spcPct val="0"/>
              </a:spcAft>
              <a:defRPr>
                <a:solidFill>
                  <a:schemeClr val="tx1"/>
                </a:solidFill>
                <a:latin typeface="Arial" charset="0"/>
              </a:defRPr>
            </a:lvl6pPr>
            <a:lvl7pPr marL="2971800" indent="-228600" algn="r" eaLnBrk="0" fontAlgn="base" hangingPunct="0">
              <a:spcBef>
                <a:spcPct val="0"/>
              </a:spcBef>
              <a:spcAft>
                <a:spcPct val="0"/>
              </a:spcAft>
              <a:defRPr>
                <a:solidFill>
                  <a:schemeClr val="tx1"/>
                </a:solidFill>
                <a:latin typeface="Arial" charset="0"/>
              </a:defRPr>
            </a:lvl7pPr>
            <a:lvl8pPr marL="3429000" indent="-228600" algn="r" eaLnBrk="0" fontAlgn="base" hangingPunct="0">
              <a:spcBef>
                <a:spcPct val="0"/>
              </a:spcBef>
              <a:spcAft>
                <a:spcPct val="0"/>
              </a:spcAft>
              <a:defRPr>
                <a:solidFill>
                  <a:schemeClr val="tx1"/>
                </a:solidFill>
                <a:latin typeface="Arial" charset="0"/>
              </a:defRPr>
            </a:lvl8pPr>
            <a:lvl9pPr marL="3886200" indent="-228600" algn="r" eaLnBrk="0" fontAlgn="base" hangingPunct="0">
              <a:spcBef>
                <a:spcPct val="0"/>
              </a:spcBef>
              <a:spcAft>
                <a:spcPct val="0"/>
              </a:spcAft>
              <a:defRPr>
                <a:solidFill>
                  <a:schemeClr val="tx1"/>
                </a:solidFill>
                <a:latin typeface="Arial" charset="0"/>
              </a:defRPr>
            </a:lvl9pPr>
          </a:lstStyle>
          <a:p>
            <a:pPr eaLnBrk="1" hangingPunct="1"/>
            <a:fld id="{2DBF21D6-1232-4A45-9874-F1E25BDAB220}" type="slidenum">
              <a:rPr lang="en-US" smtClean="0"/>
              <a:pPr eaLnBrk="1" hangingPunct="1"/>
              <a:t>1</a:t>
            </a:fld>
            <a:endParaRPr lang="en-US" smtClean="0"/>
          </a:p>
        </p:txBody>
      </p:sp>
    </p:spTree>
    <p:extLst>
      <p:ext uri="{BB962C8B-B14F-4D97-AF65-F5344CB8AC3E}">
        <p14:creationId xmlns:p14="http://schemas.microsoft.com/office/powerpoint/2010/main" val="17857179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914400" rtl="0" eaLnBrk="0" fontAlgn="base" latinLnBrk="0" hangingPunct="0">
              <a:lnSpc>
                <a:spcPct val="100000"/>
              </a:lnSpc>
              <a:spcBef>
                <a:spcPct val="30000"/>
              </a:spcBef>
              <a:spcAft>
                <a:spcPct val="0"/>
              </a:spcAft>
              <a:buClrTx/>
              <a:buSzTx/>
              <a:buFontTx/>
              <a:buNone/>
              <a:tabLst/>
              <a:defRPr/>
            </a:pPr>
            <a:r>
              <a:rPr lang="en-US" b="0" i="0" u="none" strike="noStrike" baseline="0" smtClean="0">
                <a:latin typeface="Segoe"/>
                <a:ea typeface="ＭＳ ゴシック"/>
              </a:rPr>
              <a:t>Take Note: A ScreenTip displays the chart type name when you hover the mouse pointer on its button or subtype option</a:t>
            </a:r>
            <a:r>
              <a:rPr lang="en-US" b="0" i="0" u="none" strike="noStrike" baseline="0" smtClean="0">
                <a:latin typeface="Times New Roman"/>
                <a:ea typeface="ＭＳ ゴシック"/>
              </a:rPr>
              <a:t>.</a:t>
            </a:r>
          </a:p>
          <a:p>
            <a:endParaRPr lang="en-US"/>
          </a:p>
        </p:txBody>
      </p:sp>
      <p:sp>
        <p:nvSpPr>
          <p:cNvPr id="4" name="Slide Number Placeholder 3"/>
          <p:cNvSpPr>
            <a:spLocks noGrp="1"/>
          </p:cNvSpPr>
          <p:nvPr>
            <p:ph type="sldNum" sz="quarter" idx="10"/>
          </p:nvPr>
        </p:nvSpPr>
        <p:spPr/>
        <p:txBody>
          <a:bodyPr/>
          <a:lstStyle/>
          <a:p>
            <a:pPr>
              <a:defRPr/>
            </a:pPr>
            <a:fld id="{428BCDC7-795C-45EE-A9AA-E637D7416180}" type="slidenum">
              <a:rPr lang="en-US"/>
              <a:pPr>
                <a:defRPr/>
              </a:pPr>
              <a:t>20</a:t>
            </a:fld>
            <a:endParaRPr lang="en-US"/>
          </a:p>
        </p:txBody>
      </p:sp>
    </p:spTree>
    <p:extLst>
      <p:ext uri="{BB962C8B-B14F-4D97-AF65-F5344CB8AC3E}">
        <p14:creationId xmlns:p14="http://schemas.microsoft.com/office/powerpoint/2010/main" val="6992753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914400" rtl="0" eaLnBrk="0" fontAlgn="base" latinLnBrk="0" hangingPunct="0">
              <a:lnSpc>
                <a:spcPct val="100000"/>
              </a:lnSpc>
              <a:spcBef>
                <a:spcPct val="30000"/>
              </a:spcBef>
              <a:spcAft>
                <a:spcPct val="0"/>
              </a:spcAft>
              <a:buClrTx/>
              <a:buSzTx/>
              <a:buFontTx/>
              <a:buNone/>
              <a:tabLst/>
              <a:defRPr/>
            </a:pPr>
            <a:r>
              <a:rPr lang="en-US">
                <a:latin typeface="Segoe"/>
                <a:ea typeface="ＭＳ ゴシック"/>
              </a:rPr>
              <a:t>Take Note: You can use the Chart Styles buttons as you are first creating an embedded chart on a worksheet or use them while editing a chart whether it is embedded or a separate chart sheet as shown here.</a:t>
            </a:r>
          </a:p>
          <a:p>
            <a:endParaRPr lang="en-US"/>
          </a:p>
        </p:txBody>
      </p:sp>
      <p:sp>
        <p:nvSpPr>
          <p:cNvPr id="4" name="Slide Number Placeholder 3"/>
          <p:cNvSpPr>
            <a:spLocks noGrp="1"/>
          </p:cNvSpPr>
          <p:nvPr>
            <p:ph type="sldNum" sz="quarter" idx="10"/>
          </p:nvPr>
        </p:nvSpPr>
        <p:spPr/>
        <p:txBody>
          <a:bodyPr/>
          <a:lstStyle/>
          <a:p>
            <a:pPr>
              <a:defRPr/>
            </a:pPr>
            <a:fld id="{428BCDC7-795C-45EE-A9AA-E637D7416180}" type="slidenum">
              <a:rPr lang="en-US"/>
              <a:pPr>
                <a:defRPr/>
              </a:pPr>
              <a:t>23</a:t>
            </a:fld>
            <a:endParaRPr lang="en-US"/>
          </a:p>
        </p:txBody>
      </p:sp>
    </p:spTree>
    <p:extLst>
      <p:ext uri="{BB962C8B-B14F-4D97-AF65-F5344CB8AC3E}">
        <p14:creationId xmlns:p14="http://schemas.microsoft.com/office/powerpoint/2010/main" val="39099376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914400" rtl="0" eaLnBrk="0" fontAlgn="base" latinLnBrk="0" hangingPunct="0">
              <a:lnSpc>
                <a:spcPct val="100000"/>
              </a:lnSpc>
              <a:spcBef>
                <a:spcPct val="30000"/>
              </a:spcBef>
              <a:spcAft>
                <a:spcPct val="0"/>
              </a:spcAft>
              <a:buClrTx/>
              <a:buSzTx/>
              <a:buFontTx/>
              <a:buNone/>
              <a:tabLst/>
              <a:defRPr/>
            </a:pPr>
            <a:r>
              <a:rPr lang="en-US" b="0" i="0" u="none" strike="noStrike" baseline="0" smtClean="0">
                <a:latin typeface="Segoe"/>
                <a:ea typeface="ＭＳ ゴシック"/>
              </a:rPr>
              <a:t>Take Note: The first click on a data series selects the whole series. The second click selects the individual marker for the series.</a:t>
            </a:r>
          </a:p>
          <a:p>
            <a:endParaRPr lang="en-US"/>
          </a:p>
        </p:txBody>
      </p:sp>
      <p:sp>
        <p:nvSpPr>
          <p:cNvPr id="4" name="Slide Number Placeholder 3"/>
          <p:cNvSpPr>
            <a:spLocks noGrp="1"/>
          </p:cNvSpPr>
          <p:nvPr>
            <p:ph type="sldNum" sz="quarter" idx="10"/>
          </p:nvPr>
        </p:nvSpPr>
        <p:spPr/>
        <p:txBody>
          <a:bodyPr/>
          <a:lstStyle/>
          <a:p>
            <a:pPr>
              <a:defRPr/>
            </a:pPr>
            <a:fld id="{428BCDC7-795C-45EE-A9AA-E637D7416180}" type="slidenum">
              <a:rPr lang="en-US"/>
              <a:pPr>
                <a:defRPr/>
              </a:pPr>
              <a:t>30</a:t>
            </a:fld>
            <a:endParaRPr lang="en-US"/>
          </a:p>
        </p:txBody>
      </p:sp>
    </p:spTree>
    <p:extLst>
      <p:ext uri="{BB962C8B-B14F-4D97-AF65-F5344CB8AC3E}">
        <p14:creationId xmlns:p14="http://schemas.microsoft.com/office/powerpoint/2010/main" val="34380432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914400" rtl="0" eaLnBrk="0" fontAlgn="base" latinLnBrk="0" hangingPunct="0">
              <a:lnSpc>
                <a:spcPct val="100000"/>
              </a:lnSpc>
              <a:spcBef>
                <a:spcPct val="30000"/>
              </a:spcBef>
              <a:spcAft>
                <a:spcPct val="0"/>
              </a:spcAft>
              <a:buClrTx/>
              <a:buSzTx/>
              <a:buFontTx/>
              <a:buNone/>
              <a:tabLst/>
              <a:defRPr/>
            </a:pPr>
            <a:r>
              <a:rPr lang="en-US" b="0" i="0" u="none" strike="noStrike" baseline="0" smtClean="0">
                <a:latin typeface="Segoe"/>
                <a:ea typeface="ＭＳ ゴシック"/>
              </a:rPr>
              <a:t>Another Way: You can also click a text box, select the text and type the new text. </a:t>
            </a:r>
          </a:p>
          <a:p>
            <a:endParaRPr lang="en-US"/>
          </a:p>
        </p:txBody>
      </p:sp>
      <p:sp>
        <p:nvSpPr>
          <p:cNvPr id="4" name="Slide Number Placeholder 3"/>
          <p:cNvSpPr>
            <a:spLocks noGrp="1"/>
          </p:cNvSpPr>
          <p:nvPr>
            <p:ph type="sldNum" sz="quarter" idx="10"/>
          </p:nvPr>
        </p:nvSpPr>
        <p:spPr/>
        <p:txBody>
          <a:bodyPr/>
          <a:lstStyle/>
          <a:p>
            <a:pPr>
              <a:defRPr/>
            </a:pPr>
            <a:fld id="{428BCDC7-795C-45EE-A9AA-E637D7416180}" type="slidenum">
              <a:rPr lang="en-US"/>
              <a:pPr>
                <a:defRPr/>
              </a:pPr>
              <a:t>43</a:t>
            </a:fld>
            <a:endParaRPr lang="en-US"/>
          </a:p>
        </p:txBody>
      </p:sp>
    </p:spTree>
    <p:extLst>
      <p:ext uri="{BB962C8B-B14F-4D97-AF65-F5344CB8AC3E}">
        <p14:creationId xmlns:p14="http://schemas.microsoft.com/office/powerpoint/2010/main" val="4448861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2" rtl="0"/>
            <a:r>
              <a:rPr lang="en-US" b="0" i="0" u="none" strike="noStrike" baseline="0" smtClean="0">
                <a:latin typeface="Segoe"/>
                <a:ea typeface="ＭＳ ゴシック"/>
              </a:rPr>
              <a:t>Take Note: Compare this to previous versions of Excel when you removed series from a chart. The Chart Filters button is much easier to put the series back on.</a:t>
            </a:r>
          </a:p>
          <a:p>
            <a:pPr lvl="2" rtl="0"/>
            <a:r>
              <a:rPr lang="en-US" b="0" i="0" u="none" strike="noStrike" baseline="0" smtClean="0">
                <a:latin typeface="Segoe"/>
                <a:ea typeface="ＭＳ ゴシック"/>
              </a:rPr>
              <a:t>Another Way: You can also delete a chart element by right-clicking on the element and selecting Delete.</a:t>
            </a:r>
          </a:p>
          <a:p>
            <a:pPr marL="914400" marR="0" lvl="2" indent="0" algn="l" defTabSz="914400" rtl="0" eaLnBrk="0" fontAlgn="base" latinLnBrk="0" hangingPunct="0">
              <a:lnSpc>
                <a:spcPct val="100000"/>
              </a:lnSpc>
              <a:spcBef>
                <a:spcPct val="30000"/>
              </a:spcBef>
              <a:spcAft>
                <a:spcPct val="0"/>
              </a:spcAft>
              <a:buClrTx/>
              <a:buSzTx/>
              <a:buFontTx/>
              <a:buNone/>
              <a:tabLst/>
              <a:defRPr/>
            </a:pPr>
            <a:r>
              <a:rPr lang="en-US" b="0" i="0" u="none" strike="noStrike" baseline="0" smtClean="0">
                <a:latin typeface="Segoe"/>
                <a:ea typeface="ＭＳ ゴシック"/>
              </a:rPr>
              <a:t>Take Note: It is important to remember that whether the chart is embedded in the worksheet or located on a chart sheet, the chart is linked to the worksheet data. Any changes in the worksheet data are reflected in the chart. Likewise, if the worksheet data is deleted, the chart is also deleted.</a:t>
            </a:r>
          </a:p>
          <a:p>
            <a:pPr lvl="2" rtl="0"/>
            <a:endParaRPr lang="en-US" b="0" i="0" u="none" strike="noStrike" baseline="0" smtClean="0">
              <a:latin typeface="Segoe"/>
              <a:ea typeface="ＭＳ ゴシック"/>
            </a:endParaRPr>
          </a:p>
          <a:p>
            <a:endParaRPr lang="en-US"/>
          </a:p>
        </p:txBody>
      </p:sp>
      <p:sp>
        <p:nvSpPr>
          <p:cNvPr id="4" name="Slide Number Placeholder 3"/>
          <p:cNvSpPr>
            <a:spLocks noGrp="1"/>
          </p:cNvSpPr>
          <p:nvPr>
            <p:ph type="sldNum" sz="quarter" idx="10"/>
          </p:nvPr>
        </p:nvSpPr>
        <p:spPr/>
        <p:txBody>
          <a:bodyPr/>
          <a:lstStyle/>
          <a:p>
            <a:pPr>
              <a:defRPr/>
            </a:pPr>
            <a:fld id="{428BCDC7-795C-45EE-A9AA-E637D7416180}" type="slidenum">
              <a:rPr lang="en-US"/>
              <a:pPr>
                <a:defRPr/>
              </a:pPr>
              <a:t>47</a:t>
            </a:fld>
            <a:endParaRPr lang="en-US"/>
          </a:p>
        </p:txBody>
      </p:sp>
    </p:spTree>
    <p:extLst>
      <p:ext uri="{BB962C8B-B14F-4D97-AF65-F5344CB8AC3E}">
        <p14:creationId xmlns:p14="http://schemas.microsoft.com/office/powerpoint/2010/main" val="21184947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2"/>
            <a:r>
              <a:rPr lang="en-US">
                <a:latin typeface="Segoe"/>
                <a:ea typeface="ＭＳ ゴシック"/>
              </a:rPr>
              <a:t>Another Way: You can also click the DESIGN tab and the Select Data button.</a:t>
            </a:r>
          </a:p>
          <a:p>
            <a:pPr lvl="2"/>
            <a:r>
              <a:rPr lang="en-US">
                <a:latin typeface="Segoe"/>
                <a:ea typeface="ＭＳ ゴシック"/>
              </a:rPr>
              <a:t>Take Note: In the previous section, you used the Chart Filter button to remove data series. You can also use this Select Data Source dialog box to remove data series.</a:t>
            </a:r>
          </a:p>
          <a:p>
            <a:endParaRPr lang="en-US"/>
          </a:p>
          <a:p>
            <a:endParaRPr lang="en-US"/>
          </a:p>
        </p:txBody>
      </p:sp>
      <p:sp>
        <p:nvSpPr>
          <p:cNvPr id="4" name="Slide Number Placeholder 3"/>
          <p:cNvSpPr>
            <a:spLocks noGrp="1"/>
          </p:cNvSpPr>
          <p:nvPr>
            <p:ph type="sldNum" sz="quarter" idx="10"/>
          </p:nvPr>
        </p:nvSpPr>
        <p:spPr/>
        <p:txBody>
          <a:bodyPr/>
          <a:lstStyle/>
          <a:p>
            <a:pPr>
              <a:defRPr/>
            </a:pPr>
            <a:fld id="{428BCDC7-795C-45EE-A9AA-E637D7416180}" type="slidenum">
              <a:rPr lang="en-US"/>
              <a:pPr>
                <a:defRPr/>
              </a:pPr>
              <a:t>50</a:t>
            </a:fld>
            <a:endParaRPr lang="en-US"/>
          </a:p>
        </p:txBody>
      </p:sp>
    </p:spTree>
    <p:extLst>
      <p:ext uri="{BB962C8B-B14F-4D97-AF65-F5344CB8AC3E}">
        <p14:creationId xmlns:p14="http://schemas.microsoft.com/office/powerpoint/2010/main" val="24747199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914400" rtl="0" eaLnBrk="0" fontAlgn="base" latinLnBrk="0" hangingPunct="0">
              <a:lnSpc>
                <a:spcPct val="100000"/>
              </a:lnSpc>
              <a:spcBef>
                <a:spcPct val="30000"/>
              </a:spcBef>
              <a:spcAft>
                <a:spcPct val="0"/>
              </a:spcAft>
              <a:buClrTx/>
              <a:buSzTx/>
              <a:buFontTx/>
              <a:buNone/>
              <a:tabLst/>
              <a:defRPr/>
            </a:pPr>
            <a:r>
              <a:rPr lang="en-US" b="0" i="0" u="none" strike="noStrike" baseline="0" smtClean="0">
                <a:latin typeface="Segoe"/>
                <a:ea typeface="ＭＳ ゴシック"/>
              </a:rPr>
              <a:t>Another Way: You can also highlight the data in the worksheet, click Copy, click on the chart, and click Paste to add a data series to a chart.</a:t>
            </a:r>
          </a:p>
          <a:p>
            <a:endParaRPr lang="en-US"/>
          </a:p>
        </p:txBody>
      </p:sp>
      <p:sp>
        <p:nvSpPr>
          <p:cNvPr id="4" name="Slide Number Placeholder 3"/>
          <p:cNvSpPr>
            <a:spLocks noGrp="1"/>
          </p:cNvSpPr>
          <p:nvPr>
            <p:ph type="sldNum" sz="quarter" idx="10"/>
          </p:nvPr>
        </p:nvSpPr>
        <p:spPr/>
        <p:txBody>
          <a:bodyPr/>
          <a:lstStyle/>
          <a:p>
            <a:pPr>
              <a:defRPr/>
            </a:pPr>
            <a:fld id="{428BCDC7-795C-45EE-A9AA-E637D7416180}" type="slidenum">
              <a:rPr lang="en-US"/>
              <a:pPr>
                <a:defRPr/>
              </a:pPr>
              <a:t>52</a:t>
            </a:fld>
            <a:endParaRPr lang="en-US"/>
          </a:p>
        </p:txBody>
      </p:sp>
    </p:spTree>
    <p:extLst>
      <p:ext uri="{BB962C8B-B14F-4D97-AF65-F5344CB8AC3E}">
        <p14:creationId xmlns:p14="http://schemas.microsoft.com/office/powerpoint/2010/main" val="5947503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914400" rtl="0" eaLnBrk="0" fontAlgn="base" latinLnBrk="0" hangingPunct="0">
              <a:lnSpc>
                <a:spcPct val="100000"/>
              </a:lnSpc>
              <a:spcBef>
                <a:spcPct val="30000"/>
              </a:spcBef>
              <a:spcAft>
                <a:spcPct val="0"/>
              </a:spcAft>
              <a:buClrTx/>
              <a:buSzTx/>
              <a:buFontTx/>
              <a:buNone/>
              <a:tabLst/>
              <a:defRPr/>
            </a:pPr>
            <a:r>
              <a:rPr lang="en-US" b="0" i="0" u="none" strike="noStrike" baseline="0" smtClean="0">
                <a:latin typeface="Segoe"/>
                <a:ea typeface="ＭＳ ゴシック"/>
              </a:rPr>
              <a:t>Take Note: You can click the selection handle on the chart border and drag to increase the height, width, or both.</a:t>
            </a:r>
          </a:p>
          <a:p>
            <a:endParaRPr lang="en-US"/>
          </a:p>
        </p:txBody>
      </p:sp>
      <p:sp>
        <p:nvSpPr>
          <p:cNvPr id="4" name="Slide Number Placeholder 3"/>
          <p:cNvSpPr>
            <a:spLocks noGrp="1"/>
          </p:cNvSpPr>
          <p:nvPr>
            <p:ph type="sldNum" sz="quarter" idx="10"/>
          </p:nvPr>
        </p:nvSpPr>
        <p:spPr/>
        <p:txBody>
          <a:bodyPr/>
          <a:lstStyle/>
          <a:p>
            <a:pPr>
              <a:defRPr/>
            </a:pPr>
            <a:fld id="{428BCDC7-795C-45EE-A9AA-E637D7416180}" type="slidenum">
              <a:rPr lang="en-US"/>
              <a:pPr>
                <a:defRPr/>
              </a:pPr>
              <a:t>54</a:t>
            </a:fld>
            <a:endParaRPr lang="en-US"/>
          </a:p>
        </p:txBody>
      </p:sp>
    </p:spTree>
    <p:extLst>
      <p:ext uri="{BB962C8B-B14F-4D97-AF65-F5344CB8AC3E}">
        <p14:creationId xmlns:p14="http://schemas.microsoft.com/office/powerpoint/2010/main" val="35393718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914400" rtl="0" eaLnBrk="0" fontAlgn="base" latinLnBrk="0" hangingPunct="0">
              <a:lnSpc>
                <a:spcPct val="100000"/>
              </a:lnSpc>
              <a:spcBef>
                <a:spcPct val="30000"/>
              </a:spcBef>
              <a:spcAft>
                <a:spcPct val="0"/>
              </a:spcAft>
              <a:buClrTx/>
              <a:buSzTx/>
              <a:buFontTx/>
              <a:buNone/>
              <a:tabLst/>
              <a:defRPr/>
            </a:pPr>
            <a:r>
              <a:rPr lang="en-US" b="0" i="0" u="none" strike="noStrike" baseline="0" smtClean="0">
                <a:latin typeface="Segoe"/>
                <a:ea typeface="ＭＳ ゴシック"/>
              </a:rPr>
              <a:t>Another Way: You can also press Ctrl + Q to open the Quick Analysis Gallery.</a:t>
            </a:r>
          </a:p>
          <a:p>
            <a:endParaRPr lang="en-US"/>
          </a:p>
        </p:txBody>
      </p:sp>
      <p:sp>
        <p:nvSpPr>
          <p:cNvPr id="4" name="Slide Number Placeholder 3"/>
          <p:cNvSpPr>
            <a:spLocks noGrp="1"/>
          </p:cNvSpPr>
          <p:nvPr>
            <p:ph type="sldNum" sz="quarter" idx="10"/>
          </p:nvPr>
        </p:nvSpPr>
        <p:spPr/>
        <p:txBody>
          <a:bodyPr/>
          <a:lstStyle/>
          <a:p>
            <a:pPr>
              <a:defRPr/>
            </a:pPr>
            <a:fld id="{428BCDC7-795C-45EE-A9AA-E637D7416180}" type="slidenum">
              <a:rPr lang="en-US"/>
              <a:pPr>
                <a:defRPr/>
              </a:pPr>
              <a:t>63</a:t>
            </a:fld>
            <a:endParaRPr lang="en-US"/>
          </a:p>
        </p:txBody>
      </p:sp>
    </p:spTree>
    <p:extLst>
      <p:ext uri="{BB962C8B-B14F-4D97-AF65-F5344CB8AC3E}">
        <p14:creationId xmlns:p14="http://schemas.microsoft.com/office/powerpoint/2010/main" val="40958419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914400" rtl="0" eaLnBrk="0" fontAlgn="base" latinLnBrk="0" hangingPunct="0">
              <a:lnSpc>
                <a:spcPct val="100000"/>
              </a:lnSpc>
              <a:spcBef>
                <a:spcPct val="30000"/>
              </a:spcBef>
              <a:spcAft>
                <a:spcPct val="0"/>
              </a:spcAft>
              <a:buClrTx/>
              <a:buSzTx/>
              <a:buFontTx/>
              <a:buNone/>
              <a:tabLst/>
              <a:defRPr/>
            </a:pPr>
            <a:r>
              <a:rPr lang="en-US" b="0" i="0" u="none" strike="noStrike" baseline="0" smtClean="0">
                <a:latin typeface="Segoe"/>
                <a:ea typeface="ＭＳ ゴシック"/>
              </a:rPr>
              <a:t>Take Note: If you click the More Charts option, Excel displays the Insert Chart dialog box, with the Recommended Charts and All Charts tabs discussed earlier in this lesson.</a:t>
            </a:r>
          </a:p>
          <a:p>
            <a:endParaRPr lang="en-US"/>
          </a:p>
        </p:txBody>
      </p:sp>
      <p:sp>
        <p:nvSpPr>
          <p:cNvPr id="4" name="Slide Number Placeholder 3"/>
          <p:cNvSpPr>
            <a:spLocks noGrp="1"/>
          </p:cNvSpPr>
          <p:nvPr>
            <p:ph type="sldNum" sz="quarter" idx="10"/>
          </p:nvPr>
        </p:nvSpPr>
        <p:spPr/>
        <p:txBody>
          <a:bodyPr/>
          <a:lstStyle/>
          <a:p>
            <a:pPr>
              <a:defRPr/>
            </a:pPr>
            <a:fld id="{428BCDC7-795C-45EE-A9AA-E637D7416180}" type="slidenum">
              <a:rPr lang="en-US"/>
              <a:pPr>
                <a:defRPr/>
              </a:pPr>
              <a:t>64</a:t>
            </a:fld>
            <a:endParaRPr lang="en-US"/>
          </a:p>
        </p:txBody>
      </p:sp>
    </p:spTree>
    <p:extLst>
      <p:ext uri="{BB962C8B-B14F-4D97-AF65-F5344CB8AC3E}">
        <p14:creationId xmlns:p14="http://schemas.microsoft.com/office/powerpoint/2010/main" val="8702369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914400" rtl="0" eaLnBrk="0" fontAlgn="base" latinLnBrk="0" hangingPunct="0">
              <a:lnSpc>
                <a:spcPct val="100000"/>
              </a:lnSpc>
              <a:spcBef>
                <a:spcPct val="30000"/>
              </a:spcBef>
              <a:spcAft>
                <a:spcPct val="0"/>
              </a:spcAft>
              <a:buClrTx/>
              <a:buSzTx/>
              <a:buFontTx/>
              <a:buNone/>
              <a:tabLst/>
              <a:defRPr/>
            </a:pPr>
            <a:r>
              <a:rPr lang="en-US" b="0" i="0" u="none" strike="noStrike" baseline="0" smtClean="0">
                <a:latin typeface="Segoe"/>
                <a:ea typeface="ＭＳ ゴシック"/>
              </a:rPr>
              <a:t>Troubleshooting: To delete a chart, click in the white space then press the Delete key on your keyboard. If you click on the graphic or another chart element and press Delete, only the selected element will be deleted.</a:t>
            </a:r>
          </a:p>
          <a:p>
            <a:pPr marL="0" marR="0" lvl="2" indent="0" algn="l" defTabSz="914400" rtl="0" eaLnBrk="0" fontAlgn="base" latinLnBrk="0" hangingPunct="0">
              <a:lnSpc>
                <a:spcPct val="100000"/>
              </a:lnSpc>
              <a:spcBef>
                <a:spcPct val="30000"/>
              </a:spcBef>
              <a:spcAft>
                <a:spcPct val="0"/>
              </a:spcAft>
              <a:buClrTx/>
              <a:buSzTx/>
              <a:buFontTx/>
              <a:buNone/>
              <a:tabLst/>
              <a:defRPr/>
            </a:pPr>
            <a:r>
              <a:rPr lang="en-US" b="0" i="0" u="none" strike="noStrike" baseline="0" smtClean="0">
                <a:latin typeface="Segoe"/>
                <a:ea typeface="ＭＳ ゴシック"/>
              </a:rPr>
              <a:t>Troubleshooting: When you insert a chart into your worksheet, the CHART TOOLS tabs (DESIGN and FORMAT) become available in Excel’s Ribbon with the DESIGN tab active by default. You must select the INSERT tab on the ribbon each time you want to insert a chart.</a:t>
            </a:r>
            <a:endParaRPr lang="en-US" b="0" i="0" u="none" strike="noStrike" baseline="0" smtClean="0">
              <a:latin typeface="Times New Roman"/>
              <a:ea typeface="ＭＳ ゴシック"/>
            </a:endParaRPr>
          </a:p>
          <a:p>
            <a:endParaRPr lang="en-US"/>
          </a:p>
        </p:txBody>
      </p:sp>
      <p:sp>
        <p:nvSpPr>
          <p:cNvPr id="4" name="Slide Number Placeholder 3"/>
          <p:cNvSpPr>
            <a:spLocks noGrp="1"/>
          </p:cNvSpPr>
          <p:nvPr>
            <p:ph type="sldNum" sz="quarter" idx="10"/>
          </p:nvPr>
        </p:nvSpPr>
        <p:spPr/>
        <p:txBody>
          <a:bodyPr/>
          <a:lstStyle/>
          <a:p>
            <a:pPr>
              <a:defRPr/>
            </a:pPr>
            <a:fld id="{428BCDC7-795C-45EE-A9AA-E637D7416180}" type="slidenum">
              <a:rPr lang="en-US"/>
              <a:pPr>
                <a:defRPr/>
              </a:pPr>
              <a:t>6</a:t>
            </a:fld>
            <a:endParaRPr lang="en-US"/>
          </a:p>
        </p:txBody>
      </p:sp>
    </p:spTree>
    <p:extLst>
      <p:ext uri="{BB962C8B-B14F-4D97-AF65-F5344CB8AC3E}">
        <p14:creationId xmlns:p14="http://schemas.microsoft.com/office/powerpoint/2010/main" val="214790612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914400" rtl="0" eaLnBrk="0" fontAlgn="base" latinLnBrk="0" hangingPunct="0">
              <a:lnSpc>
                <a:spcPct val="100000"/>
              </a:lnSpc>
              <a:spcBef>
                <a:spcPct val="30000"/>
              </a:spcBef>
              <a:spcAft>
                <a:spcPct val="0"/>
              </a:spcAft>
              <a:buClrTx/>
              <a:buSzTx/>
              <a:buFontTx/>
              <a:buNone/>
              <a:tabLst/>
              <a:defRPr/>
            </a:pPr>
            <a:r>
              <a:rPr lang="en-US" b="0" i="0" u="none" strike="noStrike" baseline="0" smtClean="0">
                <a:latin typeface="Segoe"/>
                <a:ea typeface="ＭＳ ゴシック"/>
              </a:rPr>
              <a:t>Take Note: The DESIGN tab changes to SPARKLINE TOOLS when you have sparklines selected. Take the time to explore the options on the Ribbon shown above.</a:t>
            </a:r>
          </a:p>
          <a:p>
            <a:endParaRPr lang="en-US"/>
          </a:p>
        </p:txBody>
      </p:sp>
      <p:sp>
        <p:nvSpPr>
          <p:cNvPr id="4" name="Slide Number Placeholder 3"/>
          <p:cNvSpPr>
            <a:spLocks noGrp="1"/>
          </p:cNvSpPr>
          <p:nvPr>
            <p:ph type="sldNum" sz="quarter" idx="10"/>
          </p:nvPr>
        </p:nvSpPr>
        <p:spPr/>
        <p:txBody>
          <a:bodyPr/>
          <a:lstStyle/>
          <a:p>
            <a:pPr>
              <a:defRPr/>
            </a:pPr>
            <a:fld id="{428BCDC7-795C-45EE-A9AA-E637D7416180}" type="slidenum">
              <a:rPr lang="en-US"/>
              <a:pPr>
                <a:defRPr/>
              </a:pPr>
              <a:t>66</a:t>
            </a:fld>
            <a:endParaRPr lang="en-US"/>
          </a:p>
        </p:txBody>
      </p:sp>
    </p:spTree>
    <p:extLst>
      <p:ext uri="{BB962C8B-B14F-4D97-AF65-F5344CB8AC3E}">
        <p14:creationId xmlns:p14="http://schemas.microsoft.com/office/powerpoint/2010/main" val="36879839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914400" rtl="0" eaLnBrk="0" fontAlgn="base" latinLnBrk="0" hangingPunct="0">
              <a:lnSpc>
                <a:spcPct val="100000"/>
              </a:lnSpc>
              <a:spcBef>
                <a:spcPct val="30000"/>
              </a:spcBef>
              <a:spcAft>
                <a:spcPct val="0"/>
              </a:spcAft>
              <a:buClrTx/>
              <a:buSzTx/>
              <a:buFontTx/>
              <a:buNone/>
              <a:tabLst/>
              <a:defRPr/>
            </a:pPr>
            <a:r>
              <a:rPr lang="en-US" b="0" i="0" u="none" strike="noStrike" baseline="0" smtClean="0">
                <a:latin typeface="Segoe"/>
                <a:ea typeface="ＭＳ ゴシック"/>
              </a:rPr>
              <a:t>Take Note: When you click any empty cell on the PivotTable, the Field list disappears. To make it reappear, you simply need to click on any active cell that is showing data.</a:t>
            </a:r>
          </a:p>
          <a:p>
            <a:endParaRPr lang="en-US"/>
          </a:p>
        </p:txBody>
      </p:sp>
      <p:sp>
        <p:nvSpPr>
          <p:cNvPr id="4" name="Slide Number Placeholder 3"/>
          <p:cNvSpPr>
            <a:spLocks noGrp="1"/>
          </p:cNvSpPr>
          <p:nvPr>
            <p:ph type="sldNum" sz="quarter" idx="10"/>
          </p:nvPr>
        </p:nvSpPr>
        <p:spPr/>
        <p:txBody>
          <a:bodyPr/>
          <a:lstStyle/>
          <a:p>
            <a:pPr>
              <a:defRPr/>
            </a:pPr>
            <a:fld id="{428BCDC7-795C-45EE-A9AA-E637D7416180}" type="slidenum">
              <a:rPr lang="en-US"/>
              <a:pPr>
                <a:defRPr/>
              </a:pPr>
              <a:t>75</a:t>
            </a:fld>
            <a:endParaRPr lang="en-US"/>
          </a:p>
        </p:txBody>
      </p:sp>
    </p:spTree>
    <p:extLst>
      <p:ext uri="{BB962C8B-B14F-4D97-AF65-F5344CB8AC3E}">
        <p14:creationId xmlns:p14="http://schemas.microsoft.com/office/powerpoint/2010/main" val="31080384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914400" rtl="0" eaLnBrk="0" fontAlgn="base" latinLnBrk="0" hangingPunct="0">
              <a:lnSpc>
                <a:spcPct val="100000"/>
              </a:lnSpc>
              <a:spcBef>
                <a:spcPct val="30000"/>
              </a:spcBef>
              <a:spcAft>
                <a:spcPct val="0"/>
              </a:spcAft>
              <a:buClrTx/>
              <a:buSzTx/>
              <a:buFontTx/>
              <a:buNone/>
              <a:tabLst/>
              <a:defRPr/>
            </a:pPr>
            <a:r>
              <a:rPr lang="en-US" b="0" i="0" u="none" strike="noStrike" baseline="0" smtClean="0">
                <a:latin typeface="Segoe"/>
                <a:ea typeface="ＭＳ ゴシック"/>
              </a:rPr>
              <a:t>Troubleshooting: Just like deleting an element, if you drag a chart element, the mouse will move the element within the chart.</a:t>
            </a:r>
          </a:p>
          <a:p>
            <a:endParaRPr lang="en-US"/>
          </a:p>
        </p:txBody>
      </p:sp>
      <p:sp>
        <p:nvSpPr>
          <p:cNvPr id="4" name="Slide Number Placeholder 3"/>
          <p:cNvSpPr>
            <a:spLocks noGrp="1"/>
          </p:cNvSpPr>
          <p:nvPr>
            <p:ph type="sldNum" sz="quarter" idx="10"/>
          </p:nvPr>
        </p:nvSpPr>
        <p:spPr/>
        <p:txBody>
          <a:bodyPr/>
          <a:lstStyle/>
          <a:p>
            <a:pPr>
              <a:defRPr/>
            </a:pPr>
            <a:fld id="{428BCDC7-795C-45EE-A9AA-E637D7416180}" type="slidenum">
              <a:rPr lang="en-US"/>
              <a:pPr>
                <a:defRPr/>
              </a:pPr>
              <a:t>7</a:t>
            </a:fld>
            <a:endParaRPr lang="en-US"/>
          </a:p>
        </p:txBody>
      </p:sp>
    </p:spTree>
    <p:extLst>
      <p:ext uri="{BB962C8B-B14F-4D97-AF65-F5344CB8AC3E}">
        <p14:creationId xmlns:p14="http://schemas.microsoft.com/office/powerpoint/2010/main" val="1344311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914400" rtl="0" eaLnBrk="0" fontAlgn="base" latinLnBrk="0" hangingPunct="0">
              <a:lnSpc>
                <a:spcPct val="100000"/>
              </a:lnSpc>
              <a:spcBef>
                <a:spcPct val="30000"/>
              </a:spcBef>
              <a:spcAft>
                <a:spcPct val="0"/>
              </a:spcAft>
              <a:buClrTx/>
              <a:buSzTx/>
              <a:buFontTx/>
              <a:buNone/>
              <a:tabLst/>
              <a:defRPr/>
            </a:pPr>
            <a:r>
              <a:rPr lang="en-US" b="0" i="0" u="none" strike="noStrike" baseline="0" smtClean="0">
                <a:latin typeface="Segoe"/>
                <a:ea typeface="ＭＳ ゴシック"/>
              </a:rPr>
              <a:t>Take Note: If you want to print just an embedded chart on a workbook, select the chart before you choose FILE, Print.</a:t>
            </a:r>
          </a:p>
          <a:p>
            <a:endParaRPr lang="en-US"/>
          </a:p>
        </p:txBody>
      </p:sp>
      <p:sp>
        <p:nvSpPr>
          <p:cNvPr id="4" name="Slide Number Placeholder 3"/>
          <p:cNvSpPr>
            <a:spLocks noGrp="1"/>
          </p:cNvSpPr>
          <p:nvPr>
            <p:ph type="sldNum" sz="quarter" idx="10"/>
          </p:nvPr>
        </p:nvSpPr>
        <p:spPr/>
        <p:txBody>
          <a:bodyPr/>
          <a:lstStyle/>
          <a:p>
            <a:pPr>
              <a:defRPr/>
            </a:pPr>
            <a:fld id="{428BCDC7-795C-45EE-A9AA-E637D7416180}" type="slidenum">
              <a:rPr lang="en-US"/>
              <a:pPr>
                <a:defRPr/>
              </a:pPr>
              <a:t>8</a:t>
            </a:fld>
            <a:endParaRPr lang="en-US"/>
          </a:p>
        </p:txBody>
      </p:sp>
    </p:spTree>
    <p:extLst>
      <p:ext uri="{BB962C8B-B14F-4D97-AF65-F5344CB8AC3E}">
        <p14:creationId xmlns:p14="http://schemas.microsoft.com/office/powerpoint/2010/main" val="42396130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914400" rtl="0" eaLnBrk="0" fontAlgn="base" latinLnBrk="0" hangingPunct="0">
              <a:lnSpc>
                <a:spcPct val="100000"/>
              </a:lnSpc>
              <a:spcBef>
                <a:spcPct val="30000"/>
              </a:spcBef>
              <a:spcAft>
                <a:spcPct val="0"/>
              </a:spcAft>
              <a:buClrTx/>
              <a:buSzTx/>
              <a:buFontTx/>
              <a:buNone/>
              <a:tabLst/>
              <a:defRPr/>
            </a:pPr>
            <a:r>
              <a:rPr lang="en-US" b="0" i="0" u="none" strike="noStrike" baseline="0" smtClean="0">
                <a:latin typeface="Segoe"/>
                <a:ea typeface="ＭＳ ゴシック"/>
              </a:rPr>
              <a:t>Troubleshooting: Make sure you do not include row 8, the Total Sales row. Otherwise, the last column in each year will be huge and dwarf the other columns. It is standard practice not to include totals in column and bar charts. In some instances it may be helpful to add a line with the totals as a separate axis on the right.</a:t>
            </a:r>
          </a:p>
          <a:p>
            <a:endParaRPr lang="en-US"/>
          </a:p>
        </p:txBody>
      </p:sp>
      <p:sp>
        <p:nvSpPr>
          <p:cNvPr id="4" name="Slide Number Placeholder 3"/>
          <p:cNvSpPr>
            <a:spLocks noGrp="1"/>
          </p:cNvSpPr>
          <p:nvPr>
            <p:ph type="sldNum" sz="quarter" idx="10"/>
          </p:nvPr>
        </p:nvSpPr>
        <p:spPr/>
        <p:txBody>
          <a:bodyPr/>
          <a:lstStyle/>
          <a:p>
            <a:pPr>
              <a:defRPr/>
            </a:pPr>
            <a:fld id="{428BCDC7-795C-45EE-A9AA-E637D7416180}" type="slidenum">
              <a:rPr lang="en-US"/>
              <a:pPr>
                <a:defRPr/>
              </a:pPr>
              <a:t>11</a:t>
            </a:fld>
            <a:endParaRPr lang="en-US"/>
          </a:p>
        </p:txBody>
      </p:sp>
    </p:spTree>
    <p:extLst>
      <p:ext uri="{BB962C8B-B14F-4D97-AF65-F5344CB8AC3E}">
        <p14:creationId xmlns:p14="http://schemas.microsoft.com/office/powerpoint/2010/main" val="38380171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914400" rtl="0" eaLnBrk="0" fontAlgn="base" latinLnBrk="0" hangingPunct="0">
              <a:lnSpc>
                <a:spcPct val="100000"/>
              </a:lnSpc>
              <a:spcBef>
                <a:spcPct val="30000"/>
              </a:spcBef>
              <a:spcAft>
                <a:spcPct val="0"/>
              </a:spcAft>
              <a:buClrTx/>
              <a:buSzTx/>
              <a:buFontTx/>
              <a:buNone/>
              <a:tabLst/>
              <a:defRPr/>
            </a:pPr>
            <a:r>
              <a:rPr lang="en-US" b="0" i="0" u="none" strike="noStrike" baseline="0" smtClean="0">
                <a:latin typeface="Segoe"/>
                <a:ea typeface="ＭＳ ゴシック"/>
              </a:rPr>
              <a:t>Take Note: Take a minute to study the two charts. In the column chart, Coffee and Espresso are by far the largest revenue sources, but Coffee Accessories are catching up. On the line chart, notice that Coffee and Espresso increase over time, but that Coffee Accessories increases faster. Bakery items are decreasing, and the Deli sales is a bit up and down.</a:t>
            </a:r>
            <a:endParaRPr lang="en-US" b="0" i="0" u="none" strike="noStrike" baseline="0" smtClean="0">
              <a:latin typeface="Times New Roman"/>
              <a:ea typeface="ＭＳ ゴシック"/>
            </a:endParaRPr>
          </a:p>
          <a:p>
            <a:endParaRPr lang="en-US"/>
          </a:p>
        </p:txBody>
      </p:sp>
      <p:sp>
        <p:nvSpPr>
          <p:cNvPr id="4" name="Slide Number Placeholder 3"/>
          <p:cNvSpPr>
            <a:spLocks noGrp="1"/>
          </p:cNvSpPr>
          <p:nvPr>
            <p:ph type="sldNum" sz="quarter" idx="10"/>
          </p:nvPr>
        </p:nvSpPr>
        <p:spPr/>
        <p:txBody>
          <a:bodyPr/>
          <a:lstStyle/>
          <a:p>
            <a:pPr>
              <a:defRPr/>
            </a:pPr>
            <a:fld id="{428BCDC7-795C-45EE-A9AA-E637D7416180}" type="slidenum">
              <a:rPr lang="en-US"/>
              <a:pPr>
                <a:defRPr/>
              </a:pPr>
              <a:t>13</a:t>
            </a:fld>
            <a:endParaRPr lang="en-US"/>
          </a:p>
        </p:txBody>
      </p:sp>
    </p:spTree>
    <p:extLst>
      <p:ext uri="{BB962C8B-B14F-4D97-AF65-F5344CB8AC3E}">
        <p14:creationId xmlns:p14="http://schemas.microsoft.com/office/powerpoint/2010/main" val="21636619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914400" rtl="0" eaLnBrk="0" fontAlgn="base" latinLnBrk="0" hangingPunct="0">
              <a:lnSpc>
                <a:spcPct val="100000"/>
              </a:lnSpc>
              <a:spcBef>
                <a:spcPct val="30000"/>
              </a:spcBef>
              <a:spcAft>
                <a:spcPct val="0"/>
              </a:spcAft>
              <a:buClrTx/>
              <a:buSzTx/>
              <a:buFontTx/>
              <a:buNone/>
              <a:tabLst/>
              <a:defRPr/>
            </a:pPr>
            <a:r>
              <a:rPr lang="en-US" b="0" i="0" u="none" strike="noStrike" baseline="0" smtClean="0">
                <a:latin typeface="Segoe"/>
                <a:ea typeface="ＭＳ ゴシック"/>
              </a:rPr>
              <a:t>Another Way: You can also right-click on a chart and select Move Chart.</a:t>
            </a:r>
          </a:p>
          <a:p>
            <a:endParaRPr lang="en-US"/>
          </a:p>
        </p:txBody>
      </p:sp>
      <p:sp>
        <p:nvSpPr>
          <p:cNvPr id="4" name="Slide Number Placeholder 3"/>
          <p:cNvSpPr>
            <a:spLocks noGrp="1"/>
          </p:cNvSpPr>
          <p:nvPr>
            <p:ph type="sldNum" sz="quarter" idx="10"/>
          </p:nvPr>
        </p:nvSpPr>
        <p:spPr/>
        <p:txBody>
          <a:bodyPr/>
          <a:lstStyle/>
          <a:p>
            <a:pPr>
              <a:defRPr/>
            </a:pPr>
            <a:fld id="{428BCDC7-795C-45EE-A9AA-E637D7416180}" type="slidenum">
              <a:rPr lang="en-US"/>
              <a:pPr>
                <a:defRPr/>
              </a:pPr>
              <a:t>14</a:t>
            </a:fld>
            <a:endParaRPr lang="en-US"/>
          </a:p>
        </p:txBody>
      </p:sp>
    </p:spTree>
    <p:extLst>
      <p:ext uri="{BB962C8B-B14F-4D97-AF65-F5344CB8AC3E}">
        <p14:creationId xmlns:p14="http://schemas.microsoft.com/office/powerpoint/2010/main" val="3005137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914400" rtl="0" eaLnBrk="0" fontAlgn="base" latinLnBrk="0" hangingPunct="0">
              <a:lnSpc>
                <a:spcPct val="100000"/>
              </a:lnSpc>
              <a:spcBef>
                <a:spcPct val="30000"/>
              </a:spcBef>
              <a:spcAft>
                <a:spcPct val="0"/>
              </a:spcAft>
              <a:buClrTx/>
              <a:buSzTx/>
              <a:buFontTx/>
              <a:buNone/>
              <a:tabLst/>
              <a:defRPr/>
            </a:pPr>
            <a:r>
              <a:rPr lang="en-US" b="0" i="0" u="none" strike="noStrike" baseline="0" smtClean="0">
                <a:latin typeface="Segoe"/>
                <a:ea typeface="ＭＳ ゴシック"/>
              </a:rPr>
              <a:t>Take Note: Notice that three charts are recommended this time compared to the four different charts in Figure 12-9. Because 2010-2014 is in the first row in the previous example, charts that show trends are included (line and column). Because the first column is selected this time, charts that compare items are selected (bar, pie, and column charts). There is some overlap in the recommended chart types; column charts are suggested in both cases.</a:t>
            </a:r>
          </a:p>
          <a:p>
            <a:endParaRPr lang="en-US"/>
          </a:p>
        </p:txBody>
      </p:sp>
      <p:sp>
        <p:nvSpPr>
          <p:cNvPr id="4" name="Slide Number Placeholder 3"/>
          <p:cNvSpPr>
            <a:spLocks noGrp="1"/>
          </p:cNvSpPr>
          <p:nvPr>
            <p:ph type="sldNum" sz="quarter" idx="10"/>
          </p:nvPr>
        </p:nvSpPr>
        <p:spPr/>
        <p:txBody>
          <a:bodyPr/>
          <a:lstStyle/>
          <a:p>
            <a:pPr>
              <a:defRPr/>
            </a:pPr>
            <a:fld id="{428BCDC7-795C-45EE-A9AA-E637D7416180}" type="slidenum">
              <a:rPr lang="en-US"/>
              <a:pPr>
                <a:defRPr/>
              </a:pPr>
              <a:t>16</a:t>
            </a:fld>
            <a:endParaRPr lang="en-US"/>
          </a:p>
        </p:txBody>
      </p:sp>
    </p:spTree>
    <p:extLst>
      <p:ext uri="{BB962C8B-B14F-4D97-AF65-F5344CB8AC3E}">
        <p14:creationId xmlns:p14="http://schemas.microsoft.com/office/powerpoint/2010/main" val="29301669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914400" rtl="0" eaLnBrk="0" fontAlgn="base" latinLnBrk="0" hangingPunct="0">
              <a:lnSpc>
                <a:spcPct val="100000"/>
              </a:lnSpc>
              <a:spcBef>
                <a:spcPct val="30000"/>
              </a:spcBef>
              <a:spcAft>
                <a:spcPct val="0"/>
              </a:spcAft>
              <a:buClrTx/>
              <a:buSzTx/>
              <a:buFontTx/>
              <a:buNone/>
              <a:tabLst/>
              <a:defRPr/>
            </a:pPr>
            <a:r>
              <a:rPr lang="en-US" b="0" i="0" u="none" strike="noStrike" baseline="0" smtClean="0">
                <a:latin typeface="Segoe"/>
                <a:ea typeface="ＭＳ ゴシック"/>
              </a:rPr>
              <a:t>Another Way: You can also select the data and press F11. Excel tries to determine the best chart for the selected data and put this chart on a separate sheet in one step.</a:t>
            </a:r>
          </a:p>
          <a:p>
            <a:endParaRPr lang="en-US"/>
          </a:p>
        </p:txBody>
      </p:sp>
      <p:sp>
        <p:nvSpPr>
          <p:cNvPr id="4" name="Slide Number Placeholder 3"/>
          <p:cNvSpPr>
            <a:spLocks noGrp="1"/>
          </p:cNvSpPr>
          <p:nvPr>
            <p:ph type="sldNum" sz="quarter" idx="10"/>
          </p:nvPr>
        </p:nvSpPr>
        <p:spPr/>
        <p:txBody>
          <a:bodyPr/>
          <a:lstStyle/>
          <a:p>
            <a:pPr>
              <a:defRPr/>
            </a:pPr>
            <a:fld id="{428BCDC7-795C-45EE-A9AA-E637D7416180}" type="slidenum">
              <a:rPr lang="en-US"/>
              <a:pPr>
                <a:defRPr/>
              </a:pPr>
              <a:t>19</a:t>
            </a:fld>
            <a:endParaRPr lang="en-US"/>
          </a:p>
        </p:txBody>
      </p:sp>
    </p:spTree>
    <p:extLst>
      <p:ext uri="{BB962C8B-B14F-4D97-AF65-F5344CB8AC3E}">
        <p14:creationId xmlns:p14="http://schemas.microsoft.com/office/powerpoint/2010/main" val="17883505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dirty="0" smtClean="0"/>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smtClean="0"/>
              <a:t>Click to edit Master subtitle style</a:t>
            </a:r>
            <a:endParaRPr lang="en-US" dirty="0"/>
          </a:p>
        </p:txBody>
      </p:sp>
      <p:sp>
        <p:nvSpPr>
          <p:cNvPr id="4" name="Rectangle 4"/>
          <p:cNvSpPr>
            <a:spLocks noGrp="1" noChangeArrowheads="1"/>
          </p:cNvSpPr>
          <p:nvPr>
            <p:ph type="dt" sz="half" idx="10"/>
          </p:nvPr>
        </p:nvSpPr>
        <p:spPr>
          <a:xfrm>
            <a:off x="381000" y="6245225"/>
            <a:ext cx="2414336" cy="476250"/>
          </a:xfrm>
          <a:ln/>
        </p:spPr>
        <p:txBody>
          <a:bodyPr/>
          <a:lstStyle>
            <a:lvl1pPr>
              <a:defRPr sz="1050"/>
            </a:lvl1pPr>
          </a:lstStyle>
          <a:p>
            <a:pPr>
              <a:defRPr/>
            </a:pPr>
            <a:r>
              <a:rPr lang="en-US" dirty="0" smtClean="0"/>
              <a:t>© 2014, John Wiley &amp; Sons, Inc.</a:t>
            </a:r>
            <a:endParaRPr lang="en-US" dirty="0"/>
          </a:p>
        </p:txBody>
      </p:sp>
      <p:sp>
        <p:nvSpPr>
          <p:cNvPr id="5" name="Rectangle 5"/>
          <p:cNvSpPr>
            <a:spLocks noGrp="1" noChangeArrowheads="1"/>
          </p:cNvSpPr>
          <p:nvPr>
            <p:ph type="ftr" sz="quarter" idx="11"/>
          </p:nvPr>
        </p:nvSpPr>
        <p:spPr>
          <a:xfrm>
            <a:off x="2795336" y="6245225"/>
            <a:ext cx="3681664" cy="476250"/>
          </a:xfrm>
          <a:ln/>
        </p:spPr>
        <p:txBody>
          <a:bodyPr/>
          <a:lstStyle>
            <a:lvl1pPr>
              <a:defRPr sz="1050"/>
            </a:lvl1pPr>
          </a:lstStyle>
          <a:p>
            <a:pPr>
              <a:defRPr/>
            </a:pPr>
            <a:r>
              <a:rPr lang="en-US" smtClean="0"/>
              <a:t>Microsoft Official Academic Course, Microsoft Word 2013</a:t>
            </a:r>
            <a:endParaRPr lang="en-US"/>
          </a:p>
        </p:txBody>
      </p:sp>
      <p:sp>
        <p:nvSpPr>
          <p:cNvPr id="6" name="Rectangle 6"/>
          <p:cNvSpPr>
            <a:spLocks noGrp="1" noChangeArrowheads="1"/>
          </p:cNvSpPr>
          <p:nvPr>
            <p:ph type="sldNum" sz="quarter" idx="12"/>
          </p:nvPr>
        </p:nvSpPr>
        <p:spPr>
          <a:xfrm>
            <a:off x="6477000" y="6245225"/>
            <a:ext cx="2185736" cy="476250"/>
          </a:xfrm>
          <a:ln/>
        </p:spPr>
        <p:txBody>
          <a:bodyPr/>
          <a:lstStyle>
            <a:lvl1pPr>
              <a:defRPr sz="1050"/>
            </a:lvl1pPr>
          </a:lstStyle>
          <a:p>
            <a:pPr>
              <a:defRPr/>
            </a:pPr>
            <a:fld id="{240459FF-3F71-4B7E-B046-907AA8018BDF}" type="slidenum">
              <a:rPr lang="en-US" smtClean="0"/>
              <a:pPr>
                <a:defRPr/>
              </a:pPr>
              <a:t>‹#›</a:t>
            </a:fld>
            <a:endParaRPr lang="en-US"/>
          </a:p>
        </p:txBody>
      </p:sp>
    </p:spTree>
    <p:extLst>
      <p:ext uri="{BB962C8B-B14F-4D97-AF65-F5344CB8AC3E}">
        <p14:creationId xmlns:p14="http://schemas.microsoft.com/office/powerpoint/2010/main" val="22935826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lvl4pPr>
              <a:defRPr>
                <a:latin typeface="Segoe UI Light" panose="020B0502040204020203" pitchFamily="34" charset="0"/>
              </a:defRPr>
            </a:lvl4pPr>
            <a:lvl5pPr>
              <a:defRPr>
                <a:latin typeface="Segoe UI Light" panose="020B0502040204020203"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Rectangle 4"/>
          <p:cNvSpPr>
            <a:spLocks noGrp="1" noChangeArrowheads="1"/>
          </p:cNvSpPr>
          <p:nvPr>
            <p:ph type="dt" sz="half" idx="10"/>
          </p:nvPr>
        </p:nvSpPr>
        <p:spPr>
          <a:ln/>
        </p:spPr>
        <p:txBody>
          <a:bodyPr/>
          <a:lstStyle>
            <a:lvl1pPr>
              <a:defRPr/>
            </a:lvl1pPr>
          </a:lstStyle>
          <a:p>
            <a:pPr>
              <a:defRPr/>
            </a:pPr>
            <a:r>
              <a:rPr lang="en-US" smtClean="0"/>
              <a:t>© 2014, John Wiley &amp; Sons, Inc.</a:t>
            </a:r>
            <a:endParaRPr lang="en-US"/>
          </a:p>
        </p:txBody>
      </p:sp>
      <p:sp>
        <p:nvSpPr>
          <p:cNvPr id="5" name="Rectangle 5"/>
          <p:cNvSpPr>
            <a:spLocks noGrp="1" noChangeArrowheads="1"/>
          </p:cNvSpPr>
          <p:nvPr>
            <p:ph type="ftr" sz="quarter" idx="11"/>
          </p:nvPr>
        </p:nvSpPr>
        <p:spPr>
          <a:ln/>
        </p:spPr>
        <p:txBody>
          <a:bodyPr/>
          <a:lstStyle>
            <a:lvl1pPr>
              <a:defRPr/>
            </a:lvl1pPr>
          </a:lstStyle>
          <a:p>
            <a:pPr>
              <a:defRPr/>
            </a:pPr>
            <a:r>
              <a:rPr lang="en-US" smtClean="0"/>
              <a:t>Microsoft Official Academic Course, Microsoft Word 2013</a:t>
            </a: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86C2D24E-22F0-472D-A177-7290747F42E4}" type="slidenum">
              <a:rPr lang="en-US"/>
              <a:pPr>
                <a:defRPr/>
              </a:pPr>
              <a:t>‹#›</a:t>
            </a:fld>
            <a:endParaRPr lang="en-US"/>
          </a:p>
        </p:txBody>
      </p:sp>
    </p:spTree>
    <p:extLst>
      <p:ext uri="{BB962C8B-B14F-4D97-AF65-F5344CB8AC3E}">
        <p14:creationId xmlns:p14="http://schemas.microsoft.com/office/powerpoint/2010/main" val="27102100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457200"/>
            <a:ext cx="2057400" cy="60198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457200"/>
            <a:ext cx="6019800" cy="6019800"/>
          </a:xfrm>
        </p:spPr>
        <p:txBody>
          <a:bodyPr vert="eaVert"/>
          <a:lstStyle>
            <a:lvl4pPr>
              <a:defRPr>
                <a:latin typeface="Segoe UI Light" panose="020B0502040204020203" pitchFamily="34" charset="0"/>
              </a:defRPr>
            </a:lvl4pPr>
            <a:lvl5pPr>
              <a:defRPr>
                <a:latin typeface="Segoe UI Light" panose="020B0502040204020203"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Rectangle 4"/>
          <p:cNvSpPr>
            <a:spLocks noGrp="1" noChangeArrowheads="1"/>
          </p:cNvSpPr>
          <p:nvPr>
            <p:ph type="dt" sz="half" idx="10"/>
          </p:nvPr>
        </p:nvSpPr>
        <p:spPr>
          <a:ln/>
        </p:spPr>
        <p:txBody>
          <a:bodyPr/>
          <a:lstStyle>
            <a:lvl1pPr>
              <a:defRPr/>
            </a:lvl1pPr>
          </a:lstStyle>
          <a:p>
            <a:pPr>
              <a:defRPr/>
            </a:pPr>
            <a:r>
              <a:rPr lang="en-US" smtClean="0"/>
              <a:t>© 2014, John Wiley &amp; Sons, Inc.</a:t>
            </a:r>
            <a:endParaRPr lang="en-US"/>
          </a:p>
        </p:txBody>
      </p:sp>
      <p:sp>
        <p:nvSpPr>
          <p:cNvPr id="5" name="Rectangle 5"/>
          <p:cNvSpPr>
            <a:spLocks noGrp="1" noChangeArrowheads="1"/>
          </p:cNvSpPr>
          <p:nvPr>
            <p:ph type="ftr" sz="quarter" idx="11"/>
          </p:nvPr>
        </p:nvSpPr>
        <p:spPr>
          <a:ln/>
        </p:spPr>
        <p:txBody>
          <a:bodyPr/>
          <a:lstStyle>
            <a:lvl1pPr>
              <a:defRPr/>
            </a:lvl1pPr>
          </a:lstStyle>
          <a:p>
            <a:pPr>
              <a:defRPr/>
            </a:pPr>
            <a:r>
              <a:rPr lang="en-US" smtClean="0"/>
              <a:t>Microsoft Official Academic Course, Microsoft Word 2013</a:t>
            </a: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8152DE83-7917-4EFF-B203-C419F0B2909C}" type="slidenum">
              <a:rPr lang="en-US"/>
              <a:pPr>
                <a:defRPr/>
              </a:pPr>
              <a:t>‹#›</a:t>
            </a:fld>
            <a:endParaRPr lang="en-US"/>
          </a:p>
        </p:txBody>
      </p:sp>
    </p:spTree>
    <p:extLst>
      <p:ext uri="{BB962C8B-B14F-4D97-AF65-F5344CB8AC3E}">
        <p14:creationId xmlns:p14="http://schemas.microsoft.com/office/powerpoint/2010/main" val="264101093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9600" cy="914400"/>
          </a:xfrm>
        </p:spPr>
        <p:txBody>
          <a:bodyPr/>
          <a:lstStyle>
            <a:lvl1pPr>
              <a:defRPr>
                <a:effectLst>
                  <a:outerShdw blurRad="38100" dist="38100" dir="2700000" algn="tl">
                    <a:schemeClr val="bg1"/>
                  </a:outerShdw>
                </a:effectLst>
              </a:defRPr>
            </a:lvl1pPr>
          </a:lstStyle>
          <a:p>
            <a:r>
              <a:rPr lang="en-US" dirty="0" smtClean="0"/>
              <a:t>Click to edit Master title style</a:t>
            </a:r>
            <a:endParaRPr lang="en-US" dirty="0"/>
          </a:p>
        </p:txBody>
      </p:sp>
      <p:sp>
        <p:nvSpPr>
          <p:cNvPr id="3" name="Table Placeholder 2"/>
          <p:cNvSpPr>
            <a:spLocks noGrp="1"/>
          </p:cNvSpPr>
          <p:nvPr>
            <p:ph type="tbl" idx="1"/>
          </p:nvPr>
        </p:nvSpPr>
        <p:spPr>
          <a:xfrm>
            <a:off x="457200" y="1447800"/>
            <a:ext cx="8229600" cy="5029200"/>
          </a:xfrm>
        </p:spPr>
        <p:txBody>
          <a:bodyPr/>
          <a:lstStyle/>
          <a:p>
            <a:pPr lvl="0"/>
            <a:r>
              <a:rPr lang="en-US" noProof="0" smtClean="0"/>
              <a:t>Click icon to add table</a:t>
            </a:r>
          </a:p>
        </p:txBody>
      </p:sp>
      <p:sp>
        <p:nvSpPr>
          <p:cNvPr id="4" name="Rectangle 4"/>
          <p:cNvSpPr>
            <a:spLocks noGrp="1" noChangeArrowheads="1"/>
          </p:cNvSpPr>
          <p:nvPr>
            <p:ph type="dt" sz="half" idx="10"/>
          </p:nvPr>
        </p:nvSpPr>
        <p:spPr>
          <a:ln/>
        </p:spPr>
        <p:txBody>
          <a:bodyPr/>
          <a:lstStyle>
            <a:lvl1pPr>
              <a:defRPr/>
            </a:lvl1pPr>
          </a:lstStyle>
          <a:p>
            <a:pPr>
              <a:defRPr/>
            </a:pPr>
            <a:r>
              <a:rPr lang="en-US" smtClean="0"/>
              <a:t>© 2014, John Wiley &amp; Sons, Inc.</a:t>
            </a:r>
            <a:endParaRPr lang="en-US"/>
          </a:p>
        </p:txBody>
      </p:sp>
      <p:sp>
        <p:nvSpPr>
          <p:cNvPr id="5" name="Rectangle 5"/>
          <p:cNvSpPr>
            <a:spLocks noGrp="1" noChangeArrowheads="1"/>
          </p:cNvSpPr>
          <p:nvPr>
            <p:ph type="ftr" sz="quarter" idx="11"/>
          </p:nvPr>
        </p:nvSpPr>
        <p:spPr>
          <a:ln/>
        </p:spPr>
        <p:txBody>
          <a:bodyPr/>
          <a:lstStyle>
            <a:lvl1pPr>
              <a:defRPr/>
            </a:lvl1pPr>
          </a:lstStyle>
          <a:p>
            <a:pPr>
              <a:defRPr/>
            </a:pPr>
            <a:r>
              <a:rPr lang="en-US" smtClean="0"/>
              <a:t>Microsoft Official Academic Course, Microsoft Word 2013</a:t>
            </a: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3227066C-25CD-4A3B-B69F-B91E783C25B3}" type="slidenum">
              <a:rPr lang="en-US"/>
              <a:pPr>
                <a:defRPr/>
              </a:pPr>
              <a:t>‹#›</a:t>
            </a:fld>
            <a:endParaRPr lang="en-US"/>
          </a:p>
        </p:txBody>
      </p:sp>
    </p:spTree>
    <p:extLst>
      <p:ext uri="{BB962C8B-B14F-4D97-AF65-F5344CB8AC3E}">
        <p14:creationId xmlns:p14="http://schemas.microsoft.com/office/powerpoint/2010/main" val="173400606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32BDFD1-9782-F24B-A807-FE3D5C73F7B0}" type="datetimeFigureOut">
              <a:t>8/9/13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5AAB78B-1354-0141-8553-4F970CBE3F59}" type="slidenum">
              <a:t>‹#›</a:t>
            </a:fld>
            <a:endParaRPr lang="en-US"/>
          </a:p>
        </p:txBody>
      </p:sp>
    </p:spTree>
    <p:extLst>
      <p:ext uri="{BB962C8B-B14F-4D97-AF65-F5344CB8AC3E}">
        <p14:creationId xmlns:p14="http://schemas.microsoft.com/office/powerpoint/2010/main" val="3452531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a:buClr>
                <a:srgbClr val="0072C6"/>
              </a:buClr>
              <a:defRPr/>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Rectangle 4"/>
          <p:cNvSpPr>
            <a:spLocks noGrp="1" noChangeArrowheads="1"/>
          </p:cNvSpPr>
          <p:nvPr>
            <p:ph type="dt" sz="half" idx="10"/>
          </p:nvPr>
        </p:nvSpPr>
        <p:spPr>
          <a:ln/>
        </p:spPr>
        <p:txBody>
          <a:bodyPr/>
          <a:lstStyle>
            <a:lvl1pPr>
              <a:defRPr sz="1050"/>
            </a:lvl1pPr>
          </a:lstStyle>
          <a:p>
            <a:pPr>
              <a:defRPr/>
            </a:pPr>
            <a:r>
              <a:rPr lang="en-US" smtClean="0"/>
              <a:t>© 2014, John Wiley &amp; Sons, Inc.</a:t>
            </a:r>
            <a:endParaRPr lang="en-US" dirty="0"/>
          </a:p>
        </p:txBody>
      </p:sp>
      <p:sp>
        <p:nvSpPr>
          <p:cNvPr id="5" name="Rectangle 5"/>
          <p:cNvSpPr>
            <a:spLocks noGrp="1" noChangeArrowheads="1"/>
          </p:cNvSpPr>
          <p:nvPr>
            <p:ph type="ftr" sz="quarter" idx="11"/>
          </p:nvPr>
        </p:nvSpPr>
        <p:spPr>
          <a:xfrm>
            <a:off x="2743200" y="6245225"/>
            <a:ext cx="3657600" cy="476250"/>
          </a:xfrm>
          <a:ln/>
        </p:spPr>
        <p:txBody>
          <a:bodyPr/>
          <a:lstStyle>
            <a:lvl1pPr>
              <a:defRPr sz="1050"/>
            </a:lvl1pPr>
          </a:lstStyle>
          <a:p>
            <a:pPr>
              <a:defRPr/>
            </a:pPr>
            <a:r>
              <a:rPr lang="en-US" dirty="0" smtClean="0"/>
              <a:t>Microsoft Official Academic Course, Microsoft Word 2013</a:t>
            </a:r>
            <a:endParaRPr lang="en-US" dirty="0"/>
          </a:p>
        </p:txBody>
      </p:sp>
      <p:sp>
        <p:nvSpPr>
          <p:cNvPr id="6" name="Rectangle 6"/>
          <p:cNvSpPr>
            <a:spLocks noGrp="1" noChangeArrowheads="1"/>
          </p:cNvSpPr>
          <p:nvPr>
            <p:ph type="sldNum" sz="quarter" idx="12"/>
          </p:nvPr>
        </p:nvSpPr>
        <p:spPr>
          <a:ln/>
        </p:spPr>
        <p:txBody>
          <a:bodyPr/>
          <a:lstStyle>
            <a:lvl1pPr>
              <a:defRPr sz="1050"/>
            </a:lvl1pPr>
          </a:lstStyle>
          <a:p>
            <a:pPr>
              <a:defRPr/>
            </a:pPr>
            <a:fld id="{4453F413-A379-4AA4-A6AE-7C7FDF82C384}" type="slidenum">
              <a:rPr lang="en-US" smtClean="0"/>
              <a:pPr>
                <a:defRPr/>
              </a:pPr>
              <a:t>‹#›</a:t>
            </a:fld>
            <a:endParaRPr lang="en-US" dirty="0"/>
          </a:p>
        </p:txBody>
      </p:sp>
    </p:spTree>
    <p:extLst>
      <p:ext uri="{BB962C8B-B14F-4D97-AF65-F5344CB8AC3E}">
        <p14:creationId xmlns:p14="http://schemas.microsoft.com/office/powerpoint/2010/main" val="14320683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r>
              <a:rPr lang="en-US" smtClean="0"/>
              <a:t>© 2014, John Wiley &amp; Sons, Inc.</a:t>
            </a:r>
            <a:endParaRPr lang="en-US"/>
          </a:p>
        </p:txBody>
      </p:sp>
      <p:sp>
        <p:nvSpPr>
          <p:cNvPr id="5" name="Rectangle 5"/>
          <p:cNvSpPr>
            <a:spLocks noGrp="1" noChangeArrowheads="1"/>
          </p:cNvSpPr>
          <p:nvPr>
            <p:ph type="ftr" sz="quarter" idx="11"/>
          </p:nvPr>
        </p:nvSpPr>
        <p:spPr>
          <a:ln/>
        </p:spPr>
        <p:txBody>
          <a:bodyPr/>
          <a:lstStyle>
            <a:lvl1pPr>
              <a:defRPr/>
            </a:lvl1pPr>
          </a:lstStyle>
          <a:p>
            <a:pPr>
              <a:defRPr/>
            </a:pPr>
            <a:r>
              <a:rPr lang="en-US" smtClean="0"/>
              <a:t>Microsoft Official Academic Course, Microsoft Word 2013</a:t>
            </a: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BDAF097D-FD51-42BB-BF26-7FAFAC6D60B7}" type="slidenum">
              <a:rPr lang="en-US"/>
              <a:pPr>
                <a:defRPr/>
              </a:pPr>
              <a:t>‹#›</a:t>
            </a:fld>
            <a:endParaRPr lang="en-US"/>
          </a:p>
        </p:txBody>
      </p:sp>
    </p:spTree>
    <p:extLst>
      <p:ext uri="{BB962C8B-B14F-4D97-AF65-F5344CB8AC3E}">
        <p14:creationId xmlns:p14="http://schemas.microsoft.com/office/powerpoint/2010/main" val="15764913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447800"/>
            <a:ext cx="4038600" cy="5029200"/>
          </a:xfrm>
        </p:spPr>
        <p:txBody>
          <a:bodyPr/>
          <a:lstStyle>
            <a:lvl1pPr>
              <a:defRPr sz="2800"/>
            </a:lvl1pPr>
            <a:lvl2pPr>
              <a:defRPr sz="2400"/>
            </a:lvl2pPr>
            <a:lvl3pPr>
              <a:defRPr sz="2000"/>
            </a:lvl3pPr>
            <a:lvl4pPr>
              <a:defRPr sz="1800">
                <a:latin typeface="Segoe UI Light" panose="020B0502040204020203" pitchFamily="34" charset="0"/>
              </a:defRPr>
            </a:lvl4pPr>
            <a:lvl5pPr>
              <a:defRPr sz="1800">
                <a:latin typeface="Segoe UI Light" panose="020B0502040204020203" pitchFamily="34" charset="0"/>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48200" y="1447800"/>
            <a:ext cx="4038600" cy="5029200"/>
          </a:xfrm>
        </p:spPr>
        <p:txBody>
          <a:bodyPr/>
          <a:lstStyle>
            <a:lvl1pPr>
              <a:defRPr sz="2800"/>
            </a:lvl1pPr>
            <a:lvl2pPr>
              <a:defRPr sz="2400"/>
            </a:lvl2pPr>
            <a:lvl3pPr>
              <a:defRPr sz="2000"/>
            </a:lvl3pPr>
            <a:lvl4pPr>
              <a:defRPr sz="1800">
                <a:latin typeface="Segoe UI Light" panose="020B0502040204020203" pitchFamily="34" charset="0"/>
              </a:defRPr>
            </a:lvl4pPr>
            <a:lvl5pPr>
              <a:defRPr sz="1800">
                <a:latin typeface="Segoe UI Light" panose="020B0502040204020203" pitchFamily="34" charset="0"/>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Rectangle 4"/>
          <p:cNvSpPr>
            <a:spLocks noGrp="1" noChangeArrowheads="1"/>
          </p:cNvSpPr>
          <p:nvPr>
            <p:ph type="dt" sz="half" idx="10"/>
          </p:nvPr>
        </p:nvSpPr>
        <p:spPr>
          <a:ln/>
        </p:spPr>
        <p:txBody>
          <a:bodyPr/>
          <a:lstStyle>
            <a:lvl1pPr>
              <a:defRPr/>
            </a:lvl1pPr>
          </a:lstStyle>
          <a:p>
            <a:pPr>
              <a:defRPr/>
            </a:pPr>
            <a:r>
              <a:rPr lang="en-US" smtClean="0"/>
              <a:t>© 2014, John Wiley &amp; Sons, Inc.</a:t>
            </a:r>
            <a:endParaRPr lang="en-US"/>
          </a:p>
        </p:txBody>
      </p:sp>
      <p:sp>
        <p:nvSpPr>
          <p:cNvPr id="6" name="Rectangle 5"/>
          <p:cNvSpPr>
            <a:spLocks noGrp="1" noChangeArrowheads="1"/>
          </p:cNvSpPr>
          <p:nvPr>
            <p:ph type="ftr" sz="quarter" idx="11"/>
          </p:nvPr>
        </p:nvSpPr>
        <p:spPr>
          <a:ln/>
        </p:spPr>
        <p:txBody>
          <a:bodyPr/>
          <a:lstStyle>
            <a:lvl1pPr>
              <a:defRPr/>
            </a:lvl1pPr>
          </a:lstStyle>
          <a:p>
            <a:pPr>
              <a:defRPr/>
            </a:pPr>
            <a:r>
              <a:rPr lang="en-US" smtClean="0"/>
              <a:t>Microsoft Official Academic Course, Microsoft Word 2013</a:t>
            </a: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1B4B5463-1AC5-44D9-A7E0-25B4A933145A}" type="slidenum">
              <a:rPr lang="en-US"/>
              <a:pPr>
                <a:defRPr/>
              </a:pPr>
              <a:t>‹#›</a:t>
            </a:fld>
            <a:endParaRPr lang="en-US"/>
          </a:p>
        </p:txBody>
      </p:sp>
    </p:spTree>
    <p:extLst>
      <p:ext uri="{BB962C8B-B14F-4D97-AF65-F5344CB8AC3E}">
        <p14:creationId xmlns:p14="http://schemas.microsoft.com/office/powerpoint/2010/main" val="3913609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atin typeface="Segoe UI Light" panose="020B0502040204020203" pitchFamily="34" charset="0"/>
              </a:defRPr>
            </a:lvl4pPr>
            <a:lvl5pPr>
              <a:defRPr sz="1600">
                <a:latin typeface="Segoe UI Light" panose="020B0502040204020203" pitchFamily="34" charset="0"/>
              </a:defRPr>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atin typeface="Segoe UI Light" panose="020B0502040204020203" pitchFamily="34" charset="0"/>
              </a:defRPr>
            </a:lvl4pPr>
            <a:lvl5pPr>
              <a:defRPr sz="1600">
                <a:latin typeface="Segoe UI Light" panose="020B0502040204020203" pitchFamily="34" charset="0"/>
              </a:defRPr>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Rectangle 4"/>
          <p:cNvSpPr>
            <a:spLocks noGrp="1" noChangeArrowheads="1"/>
          </p:cNvSpPr>
          <p:nvPr>
            <p:ph type="dt" sz="half" idx="10"/>
          </p:nvPr>
        </p:nvSpPr>
        <p:spPr>
          <a:ln/>
        </p:spPr>
        <p:txBody>
          <a:bodyPr/>
          <a:lstStyle>
            <a:lvl1pPr>
              <a:defRPr/>
            </a:lvl1pPr>
          </a:lstStyle>
          <a:p>
            <a:pPr>
              <a:defRPr/>
            </a:pPr>
            <a:r>
              <a:rPr lang="en-US" smtClean="0"/>
              <a:t>© 2014, John Wiley &amp; Sons, Inc.</a:t>
            </a:r>
            <a:endParaRPr lang="en-US"/>
          </a:p>
        </p:txBody>
      </p:sp>
      <p:sp>
        <p:nvSpPr>
          <p:cNvPr id="8" name="Rectangle 5"/>
          <p:cNvSpPr>
            <a:spLocks noGrp="1" noChangeArrowheads="1"/>
          </p:cNvSpPr>
          <p:nvPr>
            <p:ph type="ftr" sz="quarter" idx="11"/>
          </p:nvPr>
        </p:nvSpPr>
        <p:spPr>
          <a:ln/>
        </p:spPr>
        <p:txBody>
          <a:bodyPr/>
          <a:lstStyle>
            <a:lvl1pPr>
              <a:defRPr/>
            </a:lvl1pPr>
          </a:lstStyle>
          <a:p>
            <a:pPr>
              <a:defRPr/>
            </a:pPr>
            <a:r>
              <a:rPr lang="en-US" smtClean="0"/>
              <a:t>Microsoft Official Academic Course, Microsoft Word 2013</a:t>
            </a: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CA6C543E-908C-43D6-A406-AFACB94C8388}" type="slidenum">
              <a:rPr lang="en-US"/>
              <a:pPr>
                <a:defRPr/>
              </a:pPr>
              <a:t>‹#›</a:t>
            </a:fld>
            <a:endParaRPr lang="en-US"/>
          </a:p>
        </p:txBody>
      </p:sp>
    </p:spTree>
    <p:extLst>
      <p:ext uri="{BB962C8B-B14F-4D97-AF65-F5344CB8AC3E}">
        <p14:creationId xmlns:p14="http://schemas.microsoft.com/office/powerpoint/2010/main" val="32792087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r>
              <a:rPr lang="en-US" smtClean="0"/>
              <a:t>© 2014, John Wiley &amp; Sons, Inc.</a:t>
            </a:r>
            <a:endParaRPr lang="en-US"/>
          </a:p>
        </p:txBody>
      </p:sp>
      <p:sp>
        <p:nvSpPr>
          <p:cNvPr id="4" name="Rectangle 5"/>
          <p:cNvSpPr>
            <a:spLocks noGrp="1" noChangeArrowheads="1"/>
          </p:cNvSpPr>
          <p:nvPr>
            <p:ph type="ftr" sz="quarter" idx="11"/>
          </p:nvPr>
        </p:nvSpPr>
        <p:spPr>
          <a:ln/>
        </p:spPr>
        <p:txBody>
          <a:bodyPr/>
          <a:lstStyle>
            <a:lvl1pPr>
              <a:defRPr/>
            </a:lvl1pPr>
          </a:lstStyle>
          <a:p>
            <a:pPr>
              <a:defRPr/>
            </a:pPr>
            <a:r>
              <a:rPr lang="en-US" smtClean="0"/>
              <a:t>Microsoft Official Academic Course, Microsoft Word 2013</a:t>
            </a: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28BFF6DF-3303-4C48-854A-FA250DD79FB4}" type="slidenum">
              <a:rPr lang="en-US"/>
              <a:pPr>
                <a:defRPr/>
              </a:pPr>
              <a:t>‹#›</a:t>
            </a:fld>
            <a:endParaRPr lang="en-US"/>
          </a:p>
        </p:txBody>
      </p:sp>
    </p:spTree>
    <p:extLst>
      <p:ext uri="{BB962C8B-B14F-4D97-AF65-F5344CB8AC3E}">
        <p14:creationId xmlns:p14="http://schemas.microsoft.com/office/powerpoint/2010/main" val="23421027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r>
              <a:rPr lang="en-US" smtClean="0"/>
              <a:t>© 2014, John Wiley &amp; Sons, Inc.</a:t>
            </a:r>
            <a:endParaRPr lang="en-US"/>
          </a:p>
        </p:txBody>
      </p:sp>
      <p:sp>
        <p:nvSpPr>
          <p:cNvPr id="3" name="Rectangle 5"/>
          <p:cNvSpPr>
            <a:spLocks noGrp="1" noChangeArrowheads="1"/>
          </p:cNvSpPr>
          <p:nvPr>
            <p:ph type="ftr" sz="quarter" idx="11"/>
          </p:nvPr>
        </p:nvSpPr>
        <p:spPr>
          <a:ln/>
        </p:spPr>
        <p:txBody>
          <a:bodyPr/>
          <a:lstStyle>
            <a:lvl1pPr>
              <a:defRPr/>
            </a:lvl1pPr>
          </a:lstStyle>
          <a:p>
            <a:pPr>
              <a:defRPr/>
            </a:pPr>
            <a:r>
              <a:rPr lang="en-US" smtClean="0"/>
              <a:t>Microsoft Official Academic Course, Microsoft Word 2013</a:t>
            </a: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B1C3ADB1-AE50-4B45-8824-17FB8311405F}" type="slidenum">
              <a:rPr lang="en-US"/>
              <a:pPr>
                <a:defRPr/>
              </a:pPr>
              <a:t>‹#›</a:t>
            </a:fld>
            <a:endParaRPr lang="en-US"/>
          </a:p>
        </p:txBody>
      </p:sp>
    </p:spTree>
    <p:extLst>
      <p:ext uri="{BB962C8B-B14F-4D97-AF65-F5344CB8AC3E}">
        <p14:creationId xmlns:p14="http://schemas.microsoft.com/office/powerpoint/2010/main" val="30882235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atin typeface="Segoe UI Light" panose="020B0502040204020203" pitchFamily="34" charset="0"/>
              </a:defRPr>
            </a:lvl4pPr>
            <a:lvl5pPr>
              <a:defRPr sz="2000">
                <a:latin typeface="Segoe UI Light" panose="020B0502040204020203" pitchFamily="34" charset="0"/>
              </a:defRPr>
            </a:lvl5pPr>
            <a:lvl6pPr>
              <a:defRPr sz="2000"/>
            </a:lvl6pPr>
            <a:lvl7pPr>
              <a:defRPr sz="2000"/>
            </a:lvl7pPr>
            <a:lvl8pPr>
              <a:defRPr sz="2000"/>
            </a:lvl8pPr>
            <a:lvl9pPr>
              <a:defRPr sz="20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r>
              <a:rPr lang="en-US" smtClean="0"/>
              <a:t>© 2014, John Wiley &amp; Sons, Inc.</a:t>
            </a:r>
            <a:endParaRPr lang="en-US"/>
          </a:p>
        </p:txBody>
      </p:sp>
      <p:sp>
        <p:nvSpPr>
          <p:cNvPr id="6" name="Rectangle 5"/>
          <p:cNvSpPr>
            <a:spLocks noGrp="1" noChangeArrowheads="1"/>
          </p:cNvSpPr>
          <p:nvPr>
            <p:ph type="ftr" sz="quarter" idx="11"/>
          </p:nvPr>
        </p:nvSpPr>
        <p:spPr>
          <a:ln/>
        </p:spPr>
        <p:txBody>
          <a:bodyPr/>
          <a:lstStyle>
            <a:lvl1pPr>
              <a:defRPr/>
            </a:lvl1pPr>
          </a:lstStyle>
          <a:p>
            <a:pPr>
              <a:defRPr/>
            </a:pPr>
            <a:r>
              <a:rPr lang="en-US" smtClean="0"/>
              <a:t>Microsoft Official Academic Course, Microsoft Word 2013</a:t>
            </a: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D78FCE9E-789B-4FAD-AE65-1A54666FD9FC}" type="slidenum">
              <a:rPr lang="en-US"/>
              <a:pPr>
                <a:defRPr/>
              </a:pPr>
              <a:t>‹#›</a:t>
            </a:fld>
            <a:endParaRPr lang="en-US"/>
          </a:p>
        </p:txBody>
      </p:sp>
    </p:spTree>
    <p:extLst>
      <p:ext uri="{BB962C8B-B14F-4D97-AF65-F5344CB8AC3E}">
        <p14:creationId xmlns:p14="http://schemas.microsoft.com/office/powerpoint/2010/main" val="30579515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r>
              <a:rPr lang="en-US" smtClean="0"/>
              <a:t>© 2014, John Wiley &amp; Sons, Inc.</a:t>
            </a:r>
            <a:endParaRPr lang="en-US"/>
          </a:p>
        </p:txBody>
      </p:sp>
      <p:sp>
        <p:nvSpPr>
          <p:cNvPr id="6" name="Rectangle 5"/>
          <p:cNvSpPr>
            <a:spLocks noGrp="1" noChangeArrowheads="1"/>
          </p:cNvSpPr>
          <p:nvPr>
            <p:ph type="ftr" sz="quarter" idx="11"/>
          </p:nvPr>
        </p:nvSpPr>
        <p:spPr>
          <a:ln/>
        </p:spPr>
        <p:txBody>
          <a:bodyPr/>
          <a:lstStyle>
            <a:lvl1pPr>
              <a:defRPr/>
            </a:lvl1pPr>
          </a:lstStyle>
          <a:p>
            <a:pPr>
              <a:defRPr/>
            </a:pPr>
            <a:r>
              <a:rPr lang="en-US" smtClean="0"/>
              <a:t>Microsoft Official Academic Course, Microsoft Word 2013</a:t>
            </a: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E954E121-91E1-4C60-A5AB-A63ED2F86162}" type="slidenum">
              <a:rPr lang="en-US"/>
              <a:pPr>
                <a:defRPr/>
              </a:pPr>
              <a:t>‹#›</a:t>
            </a:fld>
            <a:endParaRPr lang="en-US"/>
          </a:p>
        </p:txBody>
      </p:sp>
    </p:spTree>
    <p:extLst>
      <p:ext uri="{BB962C8B-B14F-4D97-AF65-F5344CB8AC3E}">
        <p14:creationId xmlns:p14="http://schemas.microsoft.com/office/powerpoint/2010/main" val="3997973904"/>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007233"/>
        </a:solidFill>
        <a:effectLst/>
      </p:bgPr>
    </p:bg>
    <p:spTree>
      <p:nvGrpSpPr>
        <p:cNvPr id="1" name=""/>
        <p:cNvGrpSpPr/>
        <p:nvPr/>
      </p:nvGrpSpPr>
      <p:grpSpPr>
        <a:xfrm>
          <a:off x="0" y="0"/>
          <a:ext cx="0" cy="0"/>
          <a:chOff x="0" y="0"/>
          <a:chExt cx="0" cy="0"/>
        </a:xfrm>
      </p:grpSpPr>
      <p:sp>
        <p:nvSpPr>
          <p:cNvPr id="7" name="Rectangle 6"/>
          <p:cNvSpPr/>
          <p:nvPr/>
        </p:nvSpPr>
        <p:spPr>
          <a:xfrm>
            <a:off x="304800" y="328613"/>
            <a:ext cx="8532813" cy="6197600"/>
          </a:xfrm>
          <a:prstGeom prst="rect">
            <a:avLst/>
          </a:prstGeom>
          <a:gradFill flip="none" rotWithShape="1">
            <a:gsLst>
              <a:gs pos="0">
                <a:srgbClr val="FFFFFF">
                  <a:shade val="100000"/>
                </a:srgbClr>
              </a:gs>
              <a:gs pos="98000">
                <a:srgbClr val="FFFFFF">
                  <a:shade val="100000"/>
                </a:srgbClr>
              </a:gs>
              <a:gs pos="99055">
                <a:srgbClr val="FFFFFF">
                  <a:shade val="93000"/>
                </a:srgbClr>
              </a:gs>
              <a:gs pos="100000">
                <a:srgbClr val="FFFFFF">
                  <a:shade val="70000"/>
                </a:srgbClr>
              </a:gs>
            </a:gsLst>
            <a:lin ang="5400000" scaled="1"/>
            <a:tileRect/>
          </a:gradFill>
          <a:ln w="2000" cap="rnd" cmpd="sng" algn="ctr">
            <a:solidFill>
              <a:srgbClr val="302F2C">
                <a:tint val="65000"/>
                <a:satMod val="120000"/>
              </a:srgbClr>
            </a:solidFill>
            <a:prstDash val="solid"/>
          </a:ln>
          <a:effectLst>
            <a:outerShdw blurRad="76200" dist="50800" dir="5400000" algn="tl" rotWithShape="0">
              <a:srgbClr val="000000">
                <a:alpha val="25000"/>
              </a:srgb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fontAlgn="auto">
              <a:spcBef>
                <a:spcPts val="0"/>
              </a:spcBef>
              <a:spcAft>
                <a:spcPts val="0"/>
              </a:spcAft>
              <a:defRPr/>
            </a:pPr>
            <a:endParaRPr lang="en-US"/>
          </a:p>
        </p:txBody>
      </p:sp>
      <p:sp>
        <p:nvSpPr>
          <p:cNvPr id="9" name="Rounded Rectangle 8"/>
          <p:cNvSpPr/>
          <p:nvPr/>
        </p:nvSpPr>
        <p:spPr>
          <a:xfrm>
            <a:off x="418596" y="435546"/>
            <a:ext cx="8306809" cy="6033870"/>
          </a:xfrm>
          <a:prstGeom prst="roundRect">
            <a:avLst>
              <a:gd name="adj" fmla="val 2127"/>
            </a:avLst>
          </a:prstGeom>
          <a:noFill/>
          <a:ln w="889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fontAlgn="auto">
              <a:spcBef>
                <a:spcPts val="0"/>
              </a:spcBef>
              <a:spcAft>
                <a:spcPts val="0"/>
              </a:spcAft>
              <a:defRPr/>
            </a:pPr>
            <a:endParaRPr lang="en-US"/>
          </a:p>
        </p:txBody>
      </p:sp>
      <p:cxnSp>
        <p:nvCxnSpPr>
          <p:cNvPr id="1030" name="Straight Connector 7"/>
          <p:cNvCxnSpPr>
            <a:cxnSpLocks noChangeShapeType="1"/>
          </p:cNvCxnSpPr>
          <p:nvPr/>
        </p:nvCxnSpPr>
        <p:spPr bwMode="auto">
          <a:xfrm>
            <a:off x="533400" y="1447800"/>
            <a:ext cx="8077200" cy="1588"/>
          </a:xfrm>
          <a:prstGeom prst="line">
            <a:avLst/>
          </a:prstGeom>
          <a:noFill/>
          <a:ln w="57150" algn="ctr">
            <a:solidFill>
              <a:srgbClr val="007233"/>
            </a:solidFill>
            <a:round/>
            <a:headEnd/>
            <a:tailEnd/>
          </a:ln>
          <a:extLst>
            <a:ext uri="{909E8E84-426E-40dd-AFC4-6F175D3DCCD1}">
              <a14:hiddenFill xmlns:a14="http://schemas.microsoft.com/office/drawing/2010/main">
                <a:noFill/>
              </a14:hiddenFill>
            </a:ext>
          </a:extLst>
        </p:spPr>
      </p:cxnSp>
      <p:sp>
        <p:nvSpPr>
          <p:cNvPr id="149506" name="Rectangle 2"/>
          <p:cNvSpPr>
            <a:spLocks noGrp="1" noChangeArrowheads="1"/>
          </p:cNvSpPr>
          <p:nvPr>
            <p:ph type="title"/>
          </p:nvPr>
        </p:nvSpPr>
        <p:spPr bwMode="auto">
          <a:xfrm>
            <a:off x="457200" y="457200"/>
            <a:ext cx="8229600" cy="9144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p>
            <a:pPr lvl="0"/>
            <a:r>
              <a:rPr lang="en-US" dirty="0" smtClean="0"/>
              <a:t>Click to edit Master title style</a:t>
            </a:r>
          </a:p>
        </p:txBody>
      </p:sp>
      <p:sp>
        <p:nvSpPr>
          <p:cNvPr id="1032" name="Rectangle 3"/>
          <p:cNvSpPr>
            <a:spLocks noGrp="1" noChangeArrowheads="1"/>
          </p:cNvSpPr>
          <p:nvPr>
            <p:ph type="body" idx="1"/>
          </p:nvPr>
        </p:nvSpPr>
        <p:spPr bwMode="auto">
          <a:xfrm>
            <a:off x="457200" y="1600200"/>
            <a:ext cx="8229600" cy="487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p:txBody>
      </p:sp>
      <p:sp>
        <p:nvSpPr>
          <p:cNvPr id="14950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0" hangingPunct="0">
              <a:defRPr sz="1050">
                <a:latin typeface="Segoe UI" panose="020B0502040204020203" pitchFamily="34" charset="0"/>
                <a:ea typeface="Segoe UI" panose="020B0502040204020203" pitchFamily="34" charset="0"/>
                <a:cs typeface="Segoe UI" panose="020B0502040204020203" pitchFamily="34" charset="0"/>
              </a:defRPr>
            </a:lvl1pPr>
          </a:lstStyle>
          <a:p>
            <a:pPr>
              <a:defRPr/>
            </a:pPr>
            <a:r>
              <a:rPr lang="en-US" dirty="0" smtClean="0"/>
              <a:t>© 2014, John Wiley &amp; Sons, Inc.</a:t>
            </a:r>
            <a:endParaRPr lang="en-US" dirty="0"/>
          </a:p>
        </p:txBody>
      </p:sp>
      <p:sp>
        <p:nvSpPr>
          <p:cNvPr id="149509" name="Rectangle 5"/>
          <p:cNvSpPr>
            <a:spLocks noGrp="1" noChangeArrowheads="1"/>
          </p:cNvSpPr>
          <p:nvPr>
            <p:ph type="ftr" sz="quarter" idx="3"/>
          </p:nvPr>
        </p:nvSpPr>
        <p:spPr bwMode="auto">
          <a:xfrm>
            <a:off x="2629403" y="6245225"/>
            <a:ext cx="3885191"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0" hangingPunct="0">
              <a:defRPr sz="1050">
                <a:latin typeface="Segoe UI" panose="020B0502040204020203" pitchFamily="34" charset="0"/>
                <a:ea typeface="Segoe UI" panose="020B0502040204020203" pitchFamily="34" charset="0"/>
                <a:cs typeface="Segoe UI" panose="020B0502040204020203" pitchFamily="34" charset="0"/>
              </a:defRPr>
            </a:lvl1pPr>
          </a:lstStyle>
          <a:p>
            <a:pPr>
              <a:defRPr/>
            </a:pPr>
            <a:r>
              <a:rPr lang="en-US" smtClean="0"/>
              <a:t>Microsoft Official Academic Course, Microsoft Word 2013</a:t>
            </a:r>
            <a:endParaRPr lang="en-US" dirty="0"/>
          </a:p>
        </p:txBody>
      </p:sp>
      <p:sp>
        <p:nvSpPr>
          <p:cNvPr id="14951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0" hangingPunct="0">
              <a:defRPr sz="1050">
                <a:latin typeface="Segoe UI" panose="020B0502040204020203" pitchFamily="34" charset="0"/>
                <a:ea typeface="Segoe UI" panose="020B0502040204020203" pitchFamily="34" charset="0"/>
                <a:cs typeface="Segoe UI" panose="020B0502040204020203" pitchFamily="34" charset="0"/>
              </a:defRPr>
            </a:lvl1pPr>
          </a:lstStyle>
          <a:p>
            <a:pPr>
              <a:defRPr/>
            </a:pPr>
            <a:fld id="{18D557D5-F51C-4717-8E58-4F5446143640}" type="slidenum">
              <a:rPr lang="en-US" smtClean="0"/>
              <a:pPr>
                <a:defRPr/>
              </a:pPr>
              <a:t>‹#›</a:t>
            </a:fld>
            <a:endParaRPr lang="en-US"/>
          </a:p>
        </p:txBody>
      </p:sp>
    </p:spTree>
  </p:cSld>
  <p:clrMap bg1="lt1" tx1="dk1" bg2="lt2" tx2="dk2" accent1="accent1" accent2="accent2" accent3="accent3" accent4="accent4" accent5="accent5" accent6="accent6" hlink="hlink" folHlink="folHlink"/>
  <p:sldLayoutIdLst>
    <p:sldLayoutId id="2147484051" r:id="rId1"/>
    <p:sldLayoutId id="2147484052" r:id="rId2"/>
    <p:sldLayoutId id="2147484053" r:id="rId3"/>
    <p:sldLayoutId id="2147484054" r:id="rId4"/>
    <p:sldLayoutId id="2147484055" r:id="rId5"/>
    <p:sldLayoutId id="2147484056" r:id="rId6"/>
    <p:sldLayoutId id="2147484057" r:id="rId7"/>
    <p:sldLayoutId id="2147484058" r:id="rId8"/>
    <p:sldLayoutId id="2147484059" r:id="rId9"/>
    <p:sldLayoutId id="2147484060" r:id="rId10"/>
    <p:sldLayoutId id="2147484061" r:id="rId11"/>
    <p:sldLayoutId id="2147484062" r:id="rId12"/>
    <p:sldLayoutId id="2147484063" r:id="rId13"/>
  </p:sldLayoutIdLst>
  <p:hf hdr="0"/>
  <p:txStyles>
    <p:titleStyle>
      <a:lvl1pPr algn="l" rtl="0" eaLnBrk="1" fontAlgn="base" hangingPunct="1">
        <a:spcBef>
          <a:spcPct val="0"/>
        </a:spcBef>
        <a:spcAft>
          <a:spcPct val="0"/>
        </a:spcAft>
        <a:defRPr sz="3200">
          <a:solidFill>
            <a:srgbClr val="007233"/>
          </a:solidFill>
          <a:effectLst>
            <a:outerShdw blurRad="38100" dist="38100" dir="2700000" algn="tl">
              <a:schemeClr val="bg1"/>
            </a:outerShdw>
          </a:effectLst>
          <a:latin typeface="Segoe UI Semibold" panose="020B0702040204020203" pitchFamily="34" charset="0"/>
          <a:ea typeface="+mj-ea"/>
          <a:cs typeface="+mj-cs"/>
        </a:defRPr>
      </a:lvl1pPr>
      <a:lvl2pPr algn="l" rtl="0" eaLnBrk="1" fontAlgn="base" hangingPunct="1">
        <a:spcBef>
          <a:spcPct val="0"/>
        </a:spcBef>
        <a:spcAft>
          <a:spcPct val="0"/>
        </a:spcAft>
        <a:defRPr sz="3200">
          <a:solidFill>
            <a:srgbClr val="0000CC"/>
          </a:solidFill>
          <a:effectLst>
            <a:outerShdw blurRad="38100" dist="38100" dir="2700000" algn="tl">
              <a:srgbClr val="000000"/>
            </a:outerShdw>
          </a:effectLst>
          <a:latin typeface="Franklin Gothic Medium" pitchFamily="34" charset="0"/>
        </a:defRPr>
      </a:lvl2pPr>
      <a:lvl3pPr algn="l" rtl="0" eaLnBrk="1" fontAlgn="base" hangingPunct="1">
        <a:spcBef>
          <a:spcPct val="0"/>
        </a:spcBef>
        <a:spcAft>
          <a:spcPct val="0"/>
        </a:spcAft>
        <a:defRPr sz="3200">
          <a:solidFill>
            <a:srgbClr val="0000CC"/>
          </a:solidFill>
          <a:effectLst>
            <a:outerShdw blurRad="38100" dist="38100" dir="2700000" algn="tl">
              <a:srgbClr val="000000"/>
            </a:outerShdw>
          </a:effectLst>
          <a:latin typeface="Franklin Gothic Medium" pitchFamily="34" charset="0"/>
        </a:defRPr>
      </a:lvl3pPr>
      <a:lvl4pPr algn="l" rtl="0" eaLnBrk="1" fontAlgn="base" hangingPunct="1">
        <a:spcBef>
          <a:spcPct val="0"/>
        </a:spcBef>
        <a:spcAft>
          <a:spcPct val="0"/>
        </a:spcAft>
        <a:defRPr sz="3200">
          <a:solidFill>
            <a:srgbClr val="0000CC"/>
          </a:solidFill>
          <a:effectLst>
            <a:outerShdw blurRad="38100" dist="38100" dir="2700000" algn="tl">
              <a:srgbClr val="000000"/>
            </a:outerShdw>
          </a:effectLst>
          <a:latin typeface="Franklin Gothic Medium" pitchFamily="34" charset="0"/>
        </a:defRPr>
      </a:lvl4pPr>
      <a:lvl5pPr algn="l" rtl="0" eaLnBrk="1" fontAlgn="base" hangingPunct="1">
        <a:spcBef>
          <a:spcPct val="0"/>
        </a:spcBef>
        <a:spcAft>
          <a:spcPct val="0"/>
        </a:spcAft>
        <a:defRPr sz="3200">
          <a:solidFill>
            <a:srgbClr val="0000CC"/>
          </a:solidFill>
          <a:effectLst>
            <a:outerShdw blurRad="38100" dist="38100" dir="2700000" algn="tl">
              <a:srgbClr val="000000"/>
            </a:outerShdw>
          </a:effectLst>
          <a:latin typeface="Franklin Gothic Medium" pitchFamily="34" charset="0"/>
        </a:defRPr>
      </a:lvl5pPr>
      <a:lvl6pPr marL="457200" algn="l" rtl="0" eaLnBrk="1" fontAlgn="base" hangingPunct="1">
        <a:spcBef>
          <a:spcPct val="0"/>
        </a:spcBef>
        <a:spcAft>
          <a:spcPct val="0"/>
        </a:spcAft>
        <a:defRPr sz="3200">
          <a:solidFill>
            <a:srgbClr val="0000CC"/>
          </a:solidFill>
          <a:effectLst>
            <a:outerShdw blurRad="38100" dist="38100" dir="2700000" algn="tl">
              <a:srgbClr val="000000"/>
            </a:outerShdw>
          </a:effectLst>
          <a:latin typeface="Franklin Gothic Medium" pitchFamily="34" charset="0"/>
        </a:defRPr>
      </a:lvl6pPr>
      <a:lvl7pPr marL="914400" algn="l" rtl="0" eaLnBrk="1" fontAlgn="base" hangingPunct="1">
        <a:spcBef>
          <a:spcPct val="0"/>
        </a:spcBef>
        <a:spcAft>
          <a:spcPct val="0"/>
        </a:spcAft>
        <a:defRPr sz="3200">
          <a:solidFill>
            <a:srgbClr val="0000CC"/>
          </a:solidFill>
          <a:effectLst>
            <a:outerShdw blurRad="38100" dist="38100" dir="2700000" algn="tl">
              <a:srgbClr val="000000"/>
            </a:outerShdw>
          </a:effectLst>
          <a:latin typeface="Franklin Gothic Medium" pitchFamily="34" charset="0"/>
        </a:defRPr>
      </a:lvl7pPr>
      <a:lvl8pPr marL="1371600" algn="l" rtl="0" eaLnBrk="1" fontAlgn="base" hangingPunct="1">
        <a:spcBef>
          <a:spcPct val="0"/>
        </a:spcBef>
        <a:spcAft>
          <a:spcPct val="0"/>
        </a:spcAft>
        <a:defRPr sz="3200">
          <a:solidFill>
            <a:srgbClr val="0000CC"/>
          </a:solidFill>
          <a:effectLst>
            <a:outerShdw blurRad="38100" dist="38100" dir="2700000" algn="tl">
              <a:srgbClr val="000000"/>
            </a:outerShdw>
          </a:effectLst>
          <a:latin typeface="Franklin Gothic Medium" pitchFamily="34" charset="0"/>
        </a:defRPr>
      </a:lvl8pPr>
      <a:lvl9pPr marL="1828800" algn="l" rtl="0" eaLnBrk="1" fontAlgn="base" hangingPunct="1">
        <a:spcBef>
          <a:spcPct val="0"/>
        </a:spcBef>
        <a:spcAft>
          <a:spcPct val="0"/>
        </a:spcAft>
        <a:defRPr sz="3200">
          <a:solidFill>
            <a:srgbClr val="0000CC"/>
          </a:solidFill>
          <a:effectLst>
            <a:outerShdw blurRad="38100" dist="38100" dir="2700000" algn="tl">
              <a:srgbClr val="000000"/>
            </a:outerShdw>
          </a:effectLst>
          <a:latin typeface="Franklin Gothic Medium" pitchFamily="34" charset="0"/>
        </a:defRPr>
      </a:lvl9pPr>
    </p:titleStyle>
    <p:bodyStyle>
      <a:lvl1pPr marL="342900" indent="-342900" algn="l" rtl="0" eaLnBrk="1" fontAlgn="base" hangingPunct="1">
        <a:spcBef>
          <a:spcPct val="20000"/>
        </a:spcBef>
        <a:spcAft>
          <a:spcPct val="0"/>
        </a:spcAft>
        <a:buClr>
          <a:srgbClr val="007233"/>
        </a:buClr>
        <a:buFont typeface="Arial"/>
        <a:buChar char="•"/>
        <a:defRPr sz="2200">
          <a:solidFill>
            <a:schemeClr val="tx1"/>
          </a:solidFill>
          <a:latin typeface="Segoe UI" panose="020B0502040204020203" pitchFamily="34" charset="0"/>
          <a:ea typeface="Segoe UI" panose="020B0502040204020203" pitchFamily="34" charset="0"/>
          <a:cs typeface="Segoe UI" panose="020B0502040204020203" pitchFamily="34" charset="0"/>
        </a:defRPr>
      </a:lvl1pPr>
      <a:lvl2pPr marL="971550" indent="-514350" algn="l" rtl="0" eaLnBrk="1" fontAlgn="base" hangingPunct="1">
        <a:spcBef>
          <a:spcPct val="20000"/>
        </a:spcBef>
        <a:spcAft>
          <a:spcPct val="0"/>
        </a:spcAft>
        <a:buClr>
          <a:srgbClr val="007233"/>
        </a:buClr>
        <a:buFont typeface="+mj-lt"/>
        <a:buAutoNum type="arabicPeriod"/>
        <a:defRPr sz="2200">
          <a:solidFill>
            <a:schemeClr val="tx1"/>
          </a:solidFill>
          <a:latin typeface="Segoe UI Semilight" panose="020B0402040204020203" pitchFamily="34" charset="0"/>
          <a:cs typeface="Segoe UI Semilight" panose="020B0402040204020203" pitchFamily="34" charset="0"/>
        </a:defRPr>
      </a:lvl2pPr>
      <a:lvl3pPr marL="914400" indent="0" algn="l" rtl="0" eaLnBrk="1" fontAlgn="base" hangingPunct="1">
        <a:spcBef>
          <a:spcPct val="20000"/>
        </a:spcBef>
        <a:spcAft>
          <a:spcPct val="0"/>
        </a:spcAft>
        <a:buClr>
          <a:schemeClr val="tx1"/>
        </a:buClr>
        <a:buNone/>
        <a:defRPr sz="1400">
          <a:solidFill>
            <a:schemeClr val="tx1"/>
          </a:solidFill>
          <a:latin typeface="Segoe UI Light" panose="020B0502040204020203" pitchFamily="34" charset="0"/>
        </a:defRPr>
      </a:lvl3pPr>
      <a:lvl4pPr marL="1600200" indent="-228600" algn="l" rtl="0" eaLnBrk="1" fontAlgn="base" hangingPunct="1">
        <a:spcBef>
          <a:spcPct val="20000"/>
        </a:spcBef>
        <a:spcAft>
          <a:spcPct val="0"/>
        </a:spcAft>
        <a:buChar char="–"/>
        <a:defRPr sz="2000" b="1">
          <a:solidFill>
            <a:schemeClr val="tx1"/>
          </a:solidFill>
          <a:latin typeface="+mn-lt"/>
        </a:defRPr>
      </a:lvl4pPr>
      <a:lvl5pPr marL="2057400" indent="-228600" algn="l" rtl="0" eaLnBrk="1" fontAlgn="base" hangingPunct="1">
        <a:spcBef>
          <a:spcPct val="20000"/>
        </a:spcBef>
        <a:spcAft>
          <a:spcPct val="0"/>
        </a:spcAft>
        <a:buChar char="»"/>
        <a:defRPr sz="2000" b="1">
          <a:solidFill>
            <a:schemeClr val="tx1"/>
          </a:solidFill>
          <a:latin typeface="+mn-lt"/>
        </a:defRPr>
      </a:lvl5pPr>
      <a:lvl6pPr marL="2514600" indent="-228600" algn="l" rtl="0" eaLnBrk="1" fontAlgn="base" hangingPunct="1">
        <a:spcBef>
          <a:spcPct val="20000"/>
        </a:spcBef>
        <a:spcAft>
          <a:spcPct val="0"/>
        </a:spcAft>
        <a:buChar char="»"/>
        <a:defRPr sz="2000" b="1">
          <a:solidFill>
            <a:schemeClr val="tx1"/>
          </a:solidFill>
          <a:latin typeface="+mn-lt"/>
        </a:defRPr>
      </a:lvl6pPr>
      <a:lvl7pPr marL="2971800" indent="-228600" algn="l" rtl="0" eaLnBrk="1" fontAlgn="base" hangingPunct="1">
        <a:spcBef>
          <a:spcPct val="20000"/>
        </a:spcBef>
        <a:spcAft>
          <a:spcPct val="0"/>
        </a:spcAft>
        <a:buChar char="»"/>
        <a:defRPr sz="2000" b="1">
          <a:solidFill>
            <a:schemeClr val="tx1"/>
          </a:solidFill>
          <a:latin typeface="+mn-lt"/>
        </a:defRPr>
      </a:lvl7pPr>
      <a:lvl8pPr marL="3429000" indent="-228600" algn="l" rtl="0" eaLnBrk="1" fontAlgn="base" hangingPunct="1">
        <a:spcBef>
          <a:spcPct val="20000"/>
        </a:spcBef>
        <a:spcAft>
          <a:spcPct val="0"/>
        </a:spcAft>
        <a:buChar char="»"/>
        <a:defRPr sz="2000" b="1">
          <a:solidFill>
            <a:schemeClr val="tx1"/>
          </a:solidFill>
          <a:latin typeface="+mn-lt"/>
        </a:defRPr>
      </a:lvl8pPr>
      <a:lvl9pPr marL="3886200" indent="-228600" algn="l" rtl="0" eaLnBrk="1" fontAlgn="base" hangingPunct="1">
        <a:spcBef>
          <a:spcPct val="20000"/>
        </a:spcBef>
        <a:spcAft>
          <a:spcPct val="0"/>
        </a:spcAft>
        <a:buChar char="»"/>
        <a:defRPr sz="2000" b="1">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1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image" Target="../media/image1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2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3.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5.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6.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 Id="rId3" Type="http://schemas.openxmlformats.org/officeDocument/2006/relationships/image" Target="../media/image27.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9.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3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31.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32.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 Id="rId3" Type="http://schemas.openxmlformats.org/officeDocument/2006/relationships/image" Target="../media/image33.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 Id="rId3" Type="http://schemas.openxmlformats.org/officeDocument/2006/relationships/image" Target="../media/image34.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 Id="rId3" Type="http://schemas.openxmlformats.org/officeDocument/2006/relationships/image" Target="../media/image35.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36.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3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38.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39.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40.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 Id="rId3" Type="http://schemas.openxmlformats.org/officeDocument/2006/relationships/image" Target="../media/image41.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42.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4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3.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0" y="1452563"/>
            <a:ext cx="9144000" cy="3043237"/>
          </a:xfrm>
          <a:prstGeom prst="rect">
            <a:avLst/>
          </a:prstGeom>
          <a:gradFill flip="none" rotWithShape="1">
            <a:gsLst>
              <a:gs pos="0">
                <a:srgbClr val="FFFFFF">
                  <a:shade val="100000"/>
                </a:srgbClr>
              </a:gs>
              <a:gs pos="98000">
                <a:srgbClr val="FFFFFF">
                  <a:shade val="100000"/>
                </a:srgbClr>
              </a:gs>
              <a:gs pos="99055">
                <a:srgbClr val="FFFFFF">
                  <a:shade val="93000"/>
                </a:srgbClr>
              </a:gs>
              <a:gs pos="100000">
                <a:srgbClr val="FFFFFF">
                  <a:shade val="70000"/>
                </a:srgbClr>
              </a:gs>
            </a:gsLst>
            <a:lin ang="5400000" scaled="1"/>
            <a:tileRect/>
          </a:gradFill>
          <a:ln w="2000" cap="rnd" cmpd="sng" algn="ctr">
            <a:solidFill>
              <a:srgbClr val="302F2C">
                <a:tint val="65000"/>
                <a:satMod val="120000"/>
              </a:srgbClr>
            </a:solidFill>
            <a:prstDash val="solid"/>
          </a:ln>
          <a:effectLst>
            <a:outerShdw blurRad="76200" dist="50800" dir="5400000" algn="tl" rotWithShape="0">
              <a:srgbClr val="000000">
                <a:alpha val="25000"/>
              </a:srgb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fontAlgn="auto">
              <a:spcBef>
                <a:spcPts val="0"/>
              </a:spcBef>
              <a:spcAft>
                <a:spcPts val="0"/>
              </a:spcAft>
              <a:defRPr/>
            </a:pPr>
            <a:endParaRPr lang="en-US"/>
          </a:p>
        </p:txBody>
      </p:sp>
      <p:sp>
        <p:nvSpPr>
          <p:cNvPr id="9" name="Rounded Rectangle 8"/>
          <p:cNvSpPr/>
          <p:nvPr/>
        </p:nvSpPr>
        <p:spPr>
          <a:xfrm>
            <a:off x="418596" y="1528074"/>
            <a:ext cx="8306809" cy="2889482"/>
          </a:xfrm>
          <a:prstGeom prst="roundRect">
            <a:avLst>
              <a:gd name="adj" fmla="val 2127"/>
            </a:avLst>
          </a:prstGeom>
          <a:noFill/>
          <a:ln w="889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fontAlgn="auto">
              <a:spcBef>
                <a:spcPts val="0"/>
              </a:spcBef>
              <a:spcAft>
                <a:spcPts val="0"/>
              </a:spcAft>
              <a:defRPr/>
            </a:pPr>
            <a:endParaRPr lang="en-US"/>
          </a:p>
        </p:txBody>
      </p:sp>
      <p:sp>
        <p:nvSpPr>
          <p:cNvPr id="2" name="Title 1"/>
          <p:cNvSpPr>
            <a:spLocks noGrp="1"/>
          </p:cNvSpPr>
          <p:nvPr>
            <p:ph type="ctrTitle" idx="4294967295"/>
          </p:nvPr>
        </p:nvSpPr>
        <p:spPr>
          <a:xfrm>
            <a:off x="129381" y="3405753"/>
            <a:ext cx="8534400" cy="898525"/>
          </a:xfrm>
        </p:spPr>
        <p:txBody>
          <a:bodyPr lIns="45720" rIns="45720">
            <a:normAutofit/>
          </a:bodyPr>
          <a:lstStyle/>
          <a:p>
            <a:pPr algn="r" eaLnBrk="1" hangingPunct="1">
              <a:defRPr/>
            </a:pPr>
            <a:r>
              <a:rPr lang="en-US" sz="4200" smtClean="0">
                <a:effectLst>
                  <a:outerShdw algn="tl">
                    <a:srgbClr val="000000"/>
                  </a:outerShdw>
                </a:effectLst>
              </a:rPr>
              <a:t>Creating Charts</a:t>
            </a:r>
            <a:endParaRPr lang="en-US" sz="4200" dirty="0" smtClean="0">
              <a:effectLst>
                <a:outerShdw algn="tl">
                  <a:srgbClr val="000000"/>
                </a:outerShdw>
              </a:effectLst>
            </a:endParaRPr>
          </a:p>
        </p:txBody>
      </p:sp>
      <p:sp>
        <p:nvSpPr>
          <p:cNvPr id="2055" name="Subtitle 2"/>
          <p:cNvSpPr>
            <a:spLocks noGrp="1"/>
          </p:cNvSpPr>
          <p:nvPr>
            <p:ph type="body" idx="1"/>
          </p:nvPr>
        </p:nvSpPr>
        <p:spPr>
          <a:xfrm>
            <a:off x="304800" y="3124200"/>
            <a:ext cx="8183563" cy="533400"/>
          </a:xfrm>
        </p:spPr>
        <p:txBody>
          <a:bodyPr lIns="182880" tIns="0"/>
          <a:lstStyle/>
          <a:p>
            <a:pPr marL="36513" indent="0" algn="r" eaLnBrk="1" hangingPunct="1">
              <a:spcBef>
                <a:spcPct val="0"/>
              </a:spcBef>
              <a:buFontTx/>
              <a:buNone/>
            </a:pPr>
            <a:r>
              <a:rPr lang="en-US" sz="2800" dirty="0" smtClean="0">
                <a:solidFill>
                  <a:srgbClr val="007233"/>
                </a:solidFill>
              </a:rPr>
              <a:t>Lesson 12</a:t>
            </a:r>
          </a:p>
          <a:p>
            <a:pPr marL="36513" indent="0" algn="r" eaLnBrk="1" hangingPunct="1">
              <a:spcBef>
                <a:spcPct val="0"/>
              </a:spcBef>
              <a:buFontTx/>
              <a:buNone/>
            </a:pPr>
            <a:endParaRPr lang="en-US" sz="2800" dirty="0" smtClean="0">
              <a:solidFill>
                <a:srgbClr val="007233"/>
              </a:solidFill>
            </a:endParaRPr>
          </a:p>
        </p:txBody>
      </p:sp>
      <p:sp>
        <p:nvSpPr>
          <p:cNvPr id="3" name="Date Placeholder 2"/>
          <p:cNvSpPr>
            <a:spLocks noGrp="1"/>
          </p:cNvSpPr>
          <p:nvPr>
            <p:ph type="dt" sz="half" idx="10"/>
          </p:nvPr>
        </p:nvSpPr>
        <p:spPr/>
        <p:txBody>
          <a:bodyPr/>
          <a:lstStyle/>
          <a:p>
            <a:pPr>
              <a:defRPr/>
            </a:pPr>
            <a:r>
              <a:rPr lang="en-US" dirty="0" smtClean="0">
                <a:solidFill>
                  <a:schemeClr val="bg1"/>
                </a:solidFill>
              </a:rPr>
              <a:t>© 2014, John Wiley &amp; Sons, Inc.</a:t>
            </a:r>
            <a:endParaRPr lang="en-US" dirty="0">
              <a:solidFill>
                <a:schemeClr val="bg1"/>
              </a:solidFill>
            </a:endParaRPr>
          </a:p>
        </p:txBody>
      </p:sp>
      <p:sp>
        <p:nvSpPr>
          <p:cNvPr id="4" name="Footer Placeholder 3"/>
          <p:cNvSpPr>
            <a:spLocks noGrp="1"/>
          </p:cNvSpPr>
          <p:nvPr>
            <p:ph type="ftr" sz="quarter" idx="11"/>
          </p:nvPr>
        </p:nvSpPr>
        <p:spPr/>
        <p:txBody>
          <a:bodyPr/>
          <a:lstStyle/>
          <a:p>
            <a:pPr>
              <a:defRPr/>
            </a:pPr>
            <a:r>
              <a:rPr lang="en-US" dirty="0" smtClean="0">
                <a:solidFill>
                  <a:schemeClr val="bg1"/>
                </a:solidFill>
              </a:rPr>
              <a:t>Microsoft Official Academic Course, Microsoft Word 2013</a:t>
            </a:r>
            <a:endParaRPr lang="en-US" dirty="0">
              <a:solidFill>
                <a:schemeClr val="bg1"/>
              </a:solidFill>
            </a:endParaRPr>
          </a:p>
        </p:txBody>
      </p:sp>
      <p:sp>
        <p:nvSpPr>
          <p:cNvPr id="5" name="Slide Number Placeholder 4"/>
          <p:cNvSpPr>
            <a:spLocks noGrp="1"/>
          </p:cNvSpPr>
          <p:nvPr>
            <p:ph type="sldNum" sz="quarter" idx="12"/>
          </p:nvPr>
        </p:nvSpPr>
        <p:spPr/>
        <p:txBody>
          <a:bodyPr/>
          <a:lstStyle/>
          <a:p>
            <a:pPr>
              <a:defRPr/>
            </a:pPr>
            <a:fld id="{4453F413-A379-4AA4-A6AE-7C7FDF82C384}" type="slidenum">
              <a:rPr lang="en-US" smtClean="0">
                <a:solidFill>
                  <a:schemeClr val="bg1"/>
                </a:solidFill>
              </a:rPr>
              <a:pPr>
                <a:defRPr/>
              </a:pPr>
              <a:t>1</a:t>
            </a:fld>
            <a:endParaRPr lang="en-US" dirty="0">
              <a:solidFill>
                <a:schemeClr val="bg1"/>
              </a:solidFill>
            </a:endParaRPr>
          </a:p>
        </p:txBody>
      </p:sp>
      <p:sp>
        <p:nvSpPr>
          <p:cNvPr id="10" name="Title 1"/>
          <p:cNvSpPr txBox="1">
            <a:spLocks/>
          </p:cNvSpPr>
          <p:nvPr/>
        </p:nvSpPr>
        <p:spPr>
          <a:xfrm>
            <a:off x="152400" y="1828800"/>
            <a:ext cx="8534400" cy="898525"/>
          </a:xfrm>
          <a:prstGeom prst="rect">
            <a:avLst/>
          </a:prstGeom>
        </p:spPr>
        <p:txBody>
          <a:bodyPr vert="horz" lIns="45720" tIns="45720" rIns="45720" bIns="45720" rtlCol="0" anchor="ctr">
            <a:normAutofit/>
          </a:bodyPr>
          <a:lstStyle>
            <a:lvl1pPr algn="l" defTabSz="685800" rtl="0" eaLnBrk="1" latinLnBrk="0" hangingPunct="1">
              <a:lnSpc>
                <a:spcPct val="90000"/>
              </a:lnSpc>
              <a:spcBef>
                <a:spcPct val="0"/>
              </a:spcBef>
              <a:buNone/>
              <a:defRPr sz="3300" kern="1200">
                <a:solidFill>
                  <a:srgbClr val="0000CC"/>
                </a:solidFill>
                <a:latin typeface="+mj-lt"/>
                <a:ea typeface="+mj-ea"/>
                <a:cs typeface="+mj-cs"/>
              </a:defRPr>
            </a:lvl1pPr>
          </a:lstStyle>
          <a:p>
            <a:pPr algn="ctr" fontAlgn="auto">
              <a:spcAft>
                <a:spcPts val="0"/>
              </a:spcAft>
              <a:defRPr/>
            </a:pPr>
            <a:r>
              <a:rPr lang="en-US" sz="4800" b="1" dirty="0" smtClean="0">
                <a:solidFill>
                  <a:srgbClr val="007233"/>
                </a:solidFill>
                <a:latin typeface="Segoe UI Semibold" panose="020B0702040204020203" pitchFamily="34" charset="0"/>
              </a:rPr>
              <a:t>Microsoft</a:t>
            </a:r>
            <a:r>
              <a:rPr lang="en-US" sz="4800" b="1" dirty="0" smtClean="0">
                <a:solidFill>
                  <a:srgbClr val="007233"/>
                </a:solidFill>
                <a:latin typeface="+mn-lt"/>
              </a:rPr>
              <a:t> </a:t>
            </a:r>
            <a:r>
              <a:rPr lang="en-US" sz="4800" b="1" dirty="0" smtClean="0">
                <a:solidFill>
                  <a:srgbClr val="4EB857"/>
                </a:solidFill>
                <a:latin typeface="+mn-lt"/>
              </a:rPr>
              <a:t>Excel 2013</a:t>
            </a:r>
          </a:p>
        </p:txBody>
      </p:sp>
    </p:spTree>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33"/>
                </a:solidFill>
                <a:latin typeface="Segoe"/>
                <a:ea typeface="ＭＳ ゴシック"/>
              </a:rPr>
              <a:t>Step by Step: Move a Chart</a:t>
            </a:r>
          </a:p>
        </p:txBody>
      </p:sp>
      <p:sp>
        <p:nvSpPr>
          <p:cNvPr id="3" name="Text Placeholder 2"/>
          <p:cNvSpPr>
            <a:spLocks noGrp="1"/>
          </p:cNvSpPr>
          <p:nvPr>
            <p:ph type="body" idx="1"/>
          </p:nvPr>
        </p:nvSpPr>
        <p:spPr/>
        <p:txBody>
          <a:bodyPr/>
          <a:lstStyle/>
          <a:p>
            <a:pPr lvl="1" rtl="0">
              <a:buFont typeface="+mj-lt"/>
              <a:buAutoNum type="arabicPeriod" startAt="4"/>
            </a:pPr>
            <a:r>
              <a:rPr lang="en-US" b="0" i="0" u="none" strike="noStrike" baseline="0" smtClean="0">
                <a:latin typeface="Segoe"/>
                <a:ea typeface="ＭＳ ゴシック"/>
              </a:rPr>
              <a:t>Click </a:t>
            </a:r>
            <a:r>
              <a:rPr lang="en-US" b="1" i="0" u="none" strike="noStrike" baseline="0" smtClean="0">
                <a:latin typeface="Segoe"/>
                <a:ea typeface="ＭＳ ゴシック"/>
              </a:rPr>
              <a:t>OK</a:t>
            </a:r>
            <a:r>
              <a:rPr lang="en-US" b="0" i="0" u="none" strike="noStrike" baseline="0" smtClean="0">
                <a:latin typeface="Segoe"/>
                <a:ea typeface="ＭＳ ゴシック"/>
              </a:rPr>
              <a:t>. The chart </a:t>
            </a:r>
            <a:br>
              <a:rPr lang="en-US" b="0" i="0" u="none" strike="noStrike" baseline="0" smtClean="0">
                <a:latin typeface="Segoe"/>
                <a:ea typeface="ＭＳ ゴシック"/>
              </a:rPr>
            </a:br>
            <a:r>
              <a:rPr lang="en-US" b="0" i="0" u="none" strike="noStrike" baseline="0" smtClean="0">
                <a:latin typeface="Segoe"/>
                <a:ea typeface="ＭＳ ゴシック"/>
              </a:rPr>
              <a:t>becomes a separate </a:t>
            </a:r>
            <a:br>
              <a:rPr lang="en-US" b="0" i="0" u="none" strike="noStrike" baseline="0" smtClean="0">
                <a:latin typeface="Segoe"/>
                <a:ea typeface="ＭＳ ゴシック"/>
              </a:rPr>
            </a:br>
            <a:r>
              <a:rPr lang="en-US" b="0" i="0" u="none" strike="noStrike" baseline="0" smtClean="0">
                <a:latin typeface="Segoe"/>
                <a:ea typeface="ＭＳ ゴシック"/>
              </a:rPr>
              <a:t>sheet in the work-</a:t>
            </a:r>
            <a:br>
              <a:rPr lang="en-US" b="0" i="0" u="none" strike="noStrike" baseline="0" smtClean="0">
                <a:latin typeface="Segoe"/>
                <a:ea typeface="ＭＳ ゴシック"/>
              </a:rPr>
            </a:br>
            <a:r>
              <a:rPr lang="en-US" b="0" i="0" u="none" strike="noStrike" baseline="0" smtClean="0">
                <a:latin typeface="Segoe"/>
                <a:ea typeface="ＭＳ ゴシック"/>
              </a:rPr>
              <a:t>book (right).</a:t>
            </a:r>
          </a:p>
          <a:p>
            <a:pPr lvl="1" rtl="0">
              <a:buAutoNum type="arabicPeriod" startAt="4"/>
            </a:pPr>
            <a:r>
              <a:rPr lang="en-US" b="0" i="0" u="none" strike="noStrike" baseline="0" smtClean="0">
                <a:latin typeface="Segoe"/>
                <a:ea typeface="ＭＳ ゴシック"/>
              </a:rPr>
              <a:t>Click on the </a:t>
            </a:r>
            <a:r>
              <a:rPr lang="en-US" b="1" i="0" u="none" strike="noStrike" baseline="0" smtClean="0">
                <a:latin typeface="Segoe"/>
                <a:ea typeface="ＭＳ ゴシック"/>
              </a:rPr>
              <a:t>Data</a:t>
            </a:r>
            <a:r>
              <a:rPr lang="en-US" b="0" i="0" u="none" strike="noStrike" baseline="0" smtClean="0">
                <a:latin typeface="Segoe"/>
                <a:ea typeface="ＭＳ ゴシック"/>
              </a:rPr>
              <a:t> </a:t>
            </a:r>
            <a:br>
              <a:rPr lang="en-US" b="0" i="0" u="none" strike="noStrike" baseline="0" smtClean="0">
                <a:latin typeface="Segoe"/>
                <a:ea typeface="ＭＳ ゴシック"/>
              </a:rPr>
            </a:br>
            <a:r>
              <a:rPr lang="en-US" b="0" i="0" u="none" strike="noStrike" baseline="0" smtClean="0">
                <a:latin typeface="Segoe"/>
                <a:ea typeface="ＭＳ ゴシック"/>
              </a:rPr>
              <a:t>worksheet tab to </a:t>
            </a:r>
            <a:br>
              <a:rPr lang="en-US" b="0" i="0" u="none" strike="noStrike" baseline="0" smtClean="0">
                <a:latin typeface="Segoe"/>
                <a:ea typeface="ＭＳ ゴシック"/>
              </a:rPr>
            </a:br>
            <a:r>
              <a:rPr lang="en-US" b="0" i="0" u="none" strike="noStrike" baseline="0" smtClean="0">
                <a:latin typeface="Segoe"/>
                <a:ea typeface="ＭＳ ゴシック"/>
              </a:rPr>
              <a:t>return to the data </a:t>
            </a:r>
            <a:br>
              <a:rPr lang="en-US" b="0" i="0" u="none" strike="noStrike" baseline="0" smtClean="0">
                <a:latin typeface="Segoe"/>
                <a:ea typeface="ＭＳ ゴシック"/>
              </a:rPr>
            </a:br>
            <a:r>
              <a:rPr lang="en-US" b="0" i="0" u="none" strike="noStrike" baseline="0" smtClean="0">
                <a:latin typeface="Segoe"/>
                <a:ea typeface="ＭＳ ゴシック"/>
              </a:rPr>
              <a:t>portion of the </a:t>
            </a:r>
            <a:br>
              <a:rPr lang="en-US" b="0" i="0" u="none" strike="noStrike" baseline="0" smtClean="0">
                <a:latin typeface="Segoe"/>
                <a:ea typeface="ＭＳ ゴシック"/>
              </a:rPr>
            </a:br>
            <a:r>
              <a:rPr lang="en-US" b="0" i="0" u="none" strike="noStrike" baseline="0" smtClean="0">
                <a:latin typeface="Segoe"/>
                <a:ea typeface="ＭＳ ゴシック"/>
              </a:rPr>
              <a:t>workbook.</a:t>
            </a:r>
          </a:p>
          <a:p>
            <a:pPr lvl="1" rtl="0">
              <a:buAutoNum type="arabicPeriod" startAt="4"/>
            </a:pPr>
            <a:r>
              <a:rPr lang="en-US" i="0" u="none" strike="noStrike" baseline="0" smtClean="0">
                <a:latin typeface="Segoe"/>
                <a:ea typeface="ＭＳ ゴシック"/>
              </a:rPr>
              <a:t> </a:t>
            </a:r>
            <a:r>
              <a:rPr lang="en-US" b="1" i="0" u="none" strike="noStrike" baseline="0" smtClean="0">
                <a:latin typeface="Segoe"/>
                <a:ea typeface="ＭＳ ゴシック"/>
              </a:rPr>
              <a:t>SAVE</a:t>
            </a:r>
            <a:r>
              <a:rPr lang="en-US" b="0" i="0" u="none" strike="noStrike" baseline="0" smtClean="0">
                <a:latin typeface="Segoe"/>
                <a:ea typeface="ＭＳ ゴシック"/>
              </a:rPr>
              <a:t> the workbook.</a:t>
            </a:r>
          </a:p>
          <a:p>
            <a:pPr lvl="0" rtl="0"/>
            <a:r>
              <a:rPr lang="en-US" b="1" i="0" u="none" strike="noStrike" baseline="0" smtClean="0">
                <a:latin typeface="Segoe"/>
                <a:ea typeface="ＭＳ ゴシック"/>
              </a:rPr>
              <a:t>PAUSE. LEAVE</a:t>
            </a:r>
            <a:r>
              <a:rPr lang="en-US" b="0" i="0" u="none" strike="noStrike" baseline="0" smtClean="0">
                <a:latin typeface="Segoe"/>
                <a:ea typeface="ＭＳ ゴシック"/>
              </a:rPr>
              <a:t> the workbook open for the next exercise.</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10</a:t>
            </a:fld>
            <a:endParaRPr lang="en-US" dirty="0"/>
          </a:p>
        </p:txBody>
      </p:sp>
      <p:pic>
        <p:nvPicPr>
          <p:cNvPr id="7" name="Picture 6" descr="120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38600" y="1600200"/>
            <a:ext cx="4695709" cy="3654706"/>
          </a:xfrm>
          <a:prstGeom prst="rect">
            <a:avLst/>
          </a:prstGeom>
        </p:spPr>
      </p:pic>
    </p:spTree>
    <p:extLst>
      <p:ext uri="{BB962C8B-B14F-4D97-AF65-F5344CB8AC3E}">
        <p14:creationId xmlns:p14="http://schemas.microsoft.com/office/powerpoint/2010/main" val="17259671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33"/>
                </a:solidFill>
                <a:latin typeface="Segoe"/>
                <a:ea typeface="ＭＳ ゴシック"/>
              </a:rPr>
              <a:t>Step by Step: Choose the Right Chart for Your Data</a:t>
            </a:r>
          </a:p>
        </p:txBody>
      </p:sp>
      <p:sp>
        <p:nvSpPr>
          <p:cNvPr id="3" name="Text Placeholder 2"/>
          <p:cNvSpPr>
            <a:spLocks noGrp="1"/>
          </p:cNvSpPr>
          <p:nvPr>
            <p:ph type="body" idx="1"/>
          </p:nvPr>
        </p:nvSpPr>
        <p:spPr/>
        <p:txBody>
          <a:bodyPr/>
          <a:lstStyle/>
          <a:p>
            <a:pPr lvl="0" rtl="0"/>
            <a:r>
              <a:rPr lang="en-US" sz="2000" b="1" i="0" u="none" strike="noStrike" baseline="0" smtClean="0">
                <a:latin typeface="Segoe"/>
                <a:ea typeface="ＭＳ ゴシック"/>
              </a:rPr>
              <a:t>GET READY</a:t>
            </a:r>
            <a:r>
              <a:rPr lang="en-US" sz="2000" b="1" i="0" u="none" strike="noStrike" baseline="0" smtClean="0">
                <a:latin typeface="Times New Roman"/>
                <a:ea typeface="ＭＳ ゴシック"/>
              </a:rPr>
              <a:t>.</a:t>
            </a:r>
            <a:r>
              <a:rPr lang="en-US" sz="2000" b="0" i="0" u="none" strike="noStrike" baseline="0" smtClean="0">
                <a:latin typeface="Segoe"/>
                <a:ea typeface="ＭＳ ゴシック"/>
              </a:rPr>
              <a:t> </a:t>
            </a:r>
            <a:r>
              <a:rPr lang="en-US" sz="2000" b="1" i="0" u="none" strike="noStrike" baseline="0" smtClean="0">
                <a:latin typeface="Segoe"/>
                <a:ea typeface="ＭＳ ゴシック"/>
              </a:rPr>
              <a:t>USE</a:t>
            </a:r>
            <a:r>
              <a:rPr lang="en-US" sz="2000" b="0" i="0" u="none" strike="noStrike" baseline="0" smtClean="0">
                <a:latin typeface="Segoe"/>
                <a:ea typeface="ＭＳ ゴシック"/>
              </a:rPr>
              <a:t> the workbook from the previous exercise.</a:t>
            </a:r>
          </a:p>
          <a:p>
            <a:pPr lvl="1" rtl="0"/>
            <a:r>
              <a:rPr lang="en-US" sz="2000" b="0" i="0" u="none" strike="noStrike" baseline="0" smtClean="0">
                <a:latin typeface="Segoe"/>
                <a:ea typeface="ＭＳ ゴシック"/>
              </a:rPr>
              <a:t>Select cells </a:t>
            </a:r>
            <a:r>
              <a:rPr lang="en-US" sz="2000" b="1" i="0" u="none" strike="noStrike" baseline="0" smtClean="0">
                <a:latin typeface="Segoe"/>
                <a:ea typeface="ＭＳ ゴシック"/>
              </a:rPr>
              <a:t>A2:F7</a:t>
            </a:r>
            <a:r>
              <a:rPr lang="en-US" sz="2000" b="0" i="0" u="none" strike="noStrike" baseline="0" smtClean="0">
                <a:latin typeface="Times New Roman"/>
                <a:ea typeface="ＭＳ ゴシック"/>
              </a:rPr>
              <a:t>.</a:t>
            </a:r>
          </a:p>
          <a:p>
            <a:pPr lvl="1" rtl="0"/>
            <a:r>
              <a:rPr lang="en-US" sz="2000" b="0" i="0" u="none" strike="noStrike" baseline="0" smtClean="0">
                <a:latin typeface="Segoe"/>
                <a:ea typeface="ＭＳ ゴシック"/>
              </a:rPr>
              <a:t>Click the </a:t>
            </a:r>
            <a:r>
              <a:rPr lang="en-US" sz="2000" b="1" i="0" u="none" strike="noStrike" baseline="0" smtClean="0">
                <a:latin typeface="Segoe"/>
                <a:ea typeface="ＭＳ ゴシック"/>
              </a:rPr>
              <a:t>INSERT</a:t>
            </a:r>
            <a:r>
              <a:rPr lang="en-US" sz="2000" b="0" i="0" u="none" strike="noStrike" baseline="0" smtClean="0">
                <a:latin typeface="Segoe"/>
                <a:ea typeface="ＭＳ ゴシック"/>
              </a:rPr>
              <a:t> </a:t>
            </a:r>
            <a:br>
              <a:rPr lang="en-US" sz="2000" b="0" i="0" u="none" strike="noStrike" baseline="0" smtClean="0">
                <a:latin typeface="Segoe"/>
                <a:ea typeface="ＭＳ ゴシック"/>
              </a:rPr>
            </a:br>
            <a:r>
              <a:rPr lang="en-US" sz="2000" b="0" i="0" u="none" strike="noStrike" baseline="0" smtClean="0">
                <a:latin typeface="Segoe"/>
                <a:ea typeface="ＭＳ ゴシック"/>
              </a:rPr>
              <a:t>tab, and in the </a:t>
            </a:r>
            <a:br>
              <a:rPr lang="en-US" sz="2000" b="0" i="0" u="none" strike="noStrike" baseline="0" smtClean="0">
                <a:latin typeface="Segoe"/>
                <a:ea typeface="ＭＳ ゴシック"/>
              </a:rPr>
            </a:br>
            <a:r>
              <a:rPr lang="en-US" sz="2000" b="0" i="0" u="none" strike="noStrike" baseline="0" smtClean="0">
                <a:latin typeface="Segoe"/>
                <a:ea typeface="ＭＳ ゴシック"/>
              </a:rPr>
              <a:t>Charts group, click </a:t>
            </a:r>
            <a:br>
              <a:rPr lang="en-US" sz="2000" b="0" i="0" u="none" strike="noStrike" baseline="0" smtClean="0">
                <a:latin typeface="Segoe"/>
                <a:ea typeface="ＭＳ ゴシック"/>
              </a:rPr>
            </a:br>
            <a:r>
              <a:rPr lang="en-US" sz="2000" b="1" i="0" u="none" strike="noStrike" baseline="0" smtClean="0">
                <a:latin typeface="Segoe"/>
                <a:ea typeface="ＭＳ ゴシック"/>
              </a:rPr>
              <a:t>Column</a:t>
            </a:r>
            <a:r>
              <a:rPr lang="en-US" sz="2000" b="0" i="0" u="none" strike="noStrike" baseline="0" smtClean="0">
                <a:latin typeface="Segoe"/>
                <a:ea typeface="ＭＳ ゴシック"/>
              </a:rPr>
              <a:t>. In the </a:t>
            </a:r>
            <a:br>
              <a:rPr lang="en-US" sz="2000" b="0" i="0" u="none" strike="noStrike" baseline="0" smtClean="0">
                <a:latin typeface="Segoe"/>
                <a:ea typeface="ＭＳ ゴシック"/>
              </a:rPr>
            </a:br>
            <a:r>
              <a:rPr lang="en-US" sz="2000" b="0" i="0" u="none" strike="noStrike" baseline="0" smtClean="0">
                <a:latin typeface="Segoe"/>
                <a:ea typeface="ＭＳ ゴシック"/>
              </a:rPr>
              <a:t>Column drop-down </a:t>
            </a:r>
            <a:br>
              <a:rPr lang="en-US" sz="2000" b="0" i="0" u="none" strike="noStrike" baseline="0" smtClean="0">
                <a:latin typeface="Segoe"/>
                <a:ea typeface="ＭＳ ゴシック"/>
              </a:rPr>
            </a:br>
            <a:r>
              <a:rPr lang="en-US" sz="2000" b="0" i="0" u="none" strike="noStrike" baseline="0" smtClean="0">
                <a:latin typeface="Segoe"/>
                <a:ea typeface="ＭＳ ゴシック"/>
              </a:rPr>
              <a:t>list, move to each of </a:t>
            </a:r>
            <a:br>
              <a:rPr lang="en-US" sz="2000" b="0" i="0" u="none" strike="noStrike" baseline="0" smtClean="0">
                <a:latin typeface="Segoe"/>
                <a:ea typeface="ＭＳ ゴシック"/>
              </a:rPr>
            </a:br>
            <a:r>
              <a:rPr lang="en-US" sz="2000" b="0" i="0" u="none" strike="noStrike" baseline="0" smtClean="0">
                <a:latin typeface="Segoe"/>
                <a:ea typeface="ＭＳ ゴシック"/>
              </a:rPr>
              <a:t>the options. When </a:t>
            </a:r>
            <a:br>
              <a:rPr lang="en-US" sz="2000" b="0" i="0" u="none" strike="noStrike" baseline="0" smtClean="0">
                <a:latin typeface="Segoe"/>
                <a:ea typeface="ＭＳ ゴシック"/>
              </a:rPr>
            </a:br>
            <a:r>
              <a:rPr lang="en-US" sz="2000" b="0" i="0" u="none" strike="noStrike" baseline="0" smtClean="0">
                <a:latin typeface="Segoe"/>
                <a:ea typeface="ＭＳ ゴシック"/>
              </a:rPr>
              <a:t>you pause on an </a:t>
            </a:r>
            <a:br>
              <a:rPr lang="en-US" sz="2000" b="0" i="0" u="none" strike="noStrike" baseline="0" smtClean="0">
                <a:latin typeface="Segoe"/>
                <a:ea typeface="ＭＳ ゴシック"/>
              </a:rPr>
            </a:br>
            <a:r>
              <a:rPr lang="en-US" sz="2000" b="0" i="0" u="none" strike="noStrike" baseline="0" smtClean="0">
                <a:latin typeface="Segoe"/>
                <a:ea typeface="ＭＳ ゴシック"/>
              </a:rPr>
              <a:t>option, Excel shows a preview of the chart on the worksheet and a description and tips for the selected chart type. Under 3-D Column, move to the first option. The ScreenTip shows that the type of chart is a 3-D Clustered Column (above).</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11</a:t>
            </a:fld>
            <a:endParaRPr lang="en-US" dirty="0"/>
          </a:p>
        </p:txBody>
      </p:sp>
      <p:pic>
        <p:nvPicPr>
          <p:cNvPr id="7" name="Picture 6" descr="120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7298" y="2057400"/>
            <a:ext cx="4869502" cy="2545551"/>
          </a:xfrm>
          <a:prstGeom prst="rect">
            <a:avLst/>
          </a:prstGeom>
        </p:spPr>
      </p:pic>
    </p:spTree>
    <p:extLst>
      <p:ext uri="{BB962C8B-B14F-4D97-AF65-F5344CB8AC3E}">
        <p14:creationId xmlns:p14="http://schemas.microsoft.com/office/powerpoint/2010/main" val="26567849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33"/>
                </a:solidFill>
                <a:latin typeface="Segoe"/>
                <a:ea typeface="ＭＳ ゴシック"/>
              </a:rPr>
              <a:t>Step by Step: Choose the Right Chart for Your Data</a:t>
            </a:r>
          </a:p>
        </p:txBody>
      </p:sp>
      <p:sp>
        <p:nvSpPr>
          <p:cNvPr id="3" name="Text Placeholder 2"/>
          <p:cNvSpPr>
            <a:spLocks noGrp="1"/>
          </p:cNvSpPr>
          <p:nvPr>
            <p:ph type="body" idx="1"/>
          </p:nvPr>
        </p:nvSpPr>
        <p:spPr/>
        <p:txBody>
          <a:bodyPr/>
          <a:lstStyle/>
          <a:p>
            <a:pPr lvl="1" rtl="0">
              <a:buFont typeface="+mj-lt"/>
              <a:buAutoNum type="arabicPeriod" startAt="3"/>
            </a:pPr>
            <a:r>
              <a:rPr lang="en-US" b="0" i="0" u="none" strike="noStrike" baseline="0" smtClean="0">
                <a:latin typeface="Segoe"/>
                <a:ea typeface="ＭＳ ゴシック"/>
              </a:rPr>
              <a:t>In the drop-down list, click </a:t>
            </a:r>
            <a:r>
              <a:rPr lang="en-US" b="1" i="0" u="none" strike="noStrike" baseline="0" smtClean="0">
                <a:latin typeface="Segoe"/>
                <a:ea typeface="ＭＳ ゴシック"/>
              </a:rPr>
              <a:t>3-D Clustered Column</a:t>
            </a:r>
            <a:r>
              <a:rPr lang="en-US" b="0" i="0" u="none" strike="noStrike" baseline="0" smtClean="0">
                <a:latin typeface="Segoe"/>
                <a:ea typeface="ＭＳ ゴシック"/>
              </a:rPr>
              <a:t>. The column chart illustrates the sales for each of the revenue categories for the five-year period. The CHART TOOLS tab appears with the DESIGN tab active.</a:t>
            </a:r>
          </a:p>
          <a:p>
            <a:pPr lvl="1" rtl="0">
              <a:buAutoNum type="arabicPeriod" startAt="3"/>
            </a:pPr>
            <a:r>
              <a:rPr lang="en-US" b="0" i="0" u="none" strike="noStrike" baseline="0" smtClean="0">
                <a:latin typeface="Segoe"/>
                <a:ea typeface="ＭＳ ゴシック"/>
              </a:rPr>
              <a:t>Anywhere in a blank area on the chart, click and drag the chart below the worksheet data and position it at the far left.</a:t>
            </a:r>
          </a:p>
          <a:p>
            <a:pPr lvl="1" rtl="0">
              <a:buAutoNum type="arabicPeriod" startAt="3"/>
            </a:pPr>
            <a:r>
              <a:rPr lang="en-US" b="0" i="0" u="none" strike="noStrike" baseline="0" smtClean="0">
                <a:latin typeface="Segoe"/>
                <a:ea typeface="ＭＳ ゴシック"/>
              </a:rPr>
              <a:t>Click outside the column chart to deselect it. Notice that the CHART TOOLS tab disappears.</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12</a:t>
            </a:fld>
            <a:endParaRPr lang="en-US" dirty="0"/>
          </a:p>
        </p:txBody>
      </p:sp>
    </p:spTree>
    <p:extLst>
      <p:ext uri="{BB962C8B-B14F-4D97-AF65-F5344CB8AC3E}">
        <p14:creationId xmlns:p14="http://schemas.microsoft.com/office/powerpoint/2010/main" val="11912719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33"/>
                </a:solidFill>
                <a:latin typeface="Segoe"/>
                <a:ea typeface="ＭＳ ゴシック"/>
              </a:rPr>
              <a:t>Step by Step: Choose the Right Chart for Your Data</a:t>
            </a:r>
          </a:p>
        </p:txBody>
      </p:sp>
      <p:sp>
        <p:nvSpPr>
          <p:cNvPr id="3" name="Text Placeholder 2"/>
          <p:cNvSpPr>
            <a:spLocks noGrp="1"/>
          </p:cNvSpPr>
          <p:nvPr>
            <p:ph type="body" idx="1"/>
          </p:nvPr>
        </p:nvSpPr>
        <p:spPr/>
        <p:txBody>
          <a:bodyPr/>
          <a:lstStyle/>
          <a:p>
            <a:pPr lvl="1" rtl="0">
              <a:buFont typeface="+mj-lt"/>
              <a:buAutoNum type="arabicPeriod" startAt="6"/>
            </a:pPr>
            <a:r>
              <a:rPr lang="en-US" b="0" i="0" u="none" strike="noStrike" baseline="0" smtClean="0">
                <a:latin typeface="Segoe"/>
                <a:ea typeface="ＭＳ ゴシック"/>
              </a:rPr>
              <a:t>Select </a:t>
            </a:r>
            <a:r>
              <a:rPr lang="en-US" b="1" i="0" u="none" strike="noStrike" baseline="0" smtClean="0">
                <a:latin typeface="Segoe"/>
                <a:ea typeface="ＭＳ ゴシック"/>
              </a:rPr>
              <a:t>A2:F7</a:t>
            </a:r>
            <a:r>
              <a:rPr lang="en-US" b="0" i="0" u="none" strike="noStrike" baseline="0" smtClean="0">
                <a:latin typeface="Segoe"/>
                <a:ea typeface="ＭＳ ゴシック"/>
              </a:rPr>
              <a:t>, click </a:t>
            </a:r>
            <a:br>
              <a:rPr lang="en-US" b="0" i="0" u="none" strike="noStrike" baseline="0" smtClean="0">
                <a:latin typeface="Segoe"/>
                <a:ea typeface="ＭＳ ゴシック"/>
              </a:rPr>
            </a:br>
            <a:r>
              <a:rPr lang="en-US" b="0" i="0" u="none" strike="noStrike" baseline="0" smtClean="0">
                <a:latin typeface="Segoe"/>
                <a:ea typeface="ＭＳ ゴシック"/>
              </a:rPr>
              <a:t>the </a:t>
            </a:r>
            <a:r>
              <a:rPr lang="en-US" b="1" i="0" u="none" strike="noStrike" baseline="0" smtClean="0">
                <a:latin typeface="Segoe"/>
                <a:ea typeface="ＭＳ ゴシック"/>
              </a:rPr>
              <a:t>INSERT</a:t>
            </a:r>
            <a:r>
              <a:rPr lang="en-US" b="0" i="0" u="none" strike="noStrike" baseline="0" smtClean="0">
                <a:latin typeface="Segoe"/>
                <a:ea typeface="ＭＳ ゴシック"/>
              </a:rPr>
              <a:t> tab, </a:t>
            </a:r>
            <a:br>
              <a:rPr lang="en-US" b="0" i="0" u="none" strike="noStrike" baseline="0" smtClean="0">
                <a:latin typeface="Segoe"/>
                <a:ea typeface="ＭＳ ゴシック"/>
              </a:rPr>
            </a:br>
            <a:r>
              <a:rPr lang="en-US" b="0" i="0" u="none" strike="noStrike" baseline="0" smtClean="0">
                <a:latin typeface="Segoe"/>
                <a:ea typeface="ＭＳ ゴシック"/>
              </a:rPr>
              <a:t>and in the Charts </a:t>
            </a:r>
            <a:br>
              <a:rPr lang="en-US" b="0" i="0" u="none" strike="noStrike" baseline="0" smtClean="0">
                <a:latin typeface="Segoe"/>
                <a:ea typeface="ＭＳ ゴシック"/>
              </a:rPr>
            </a:br>
            <a:r>
              <a:rPr lang="en-US" b="0" i="0" u="none" strike="noStrike" baseline="0" smtClean="0">
                <a:latin typeface="Segoe"/>
                <a:ea typeface="ＭＳ ゴシック"/>
              </a:rPr>
              <a:t>group, click </a:t>
            </a:r>
            <a:r>
              <a:rPr lang="en-US" b="1" i="0" u="none" strike="noStrike" baseline="0" smtClean="0">
                <a:latin typeface="Segoe"/>
                <a:ea typeface="ＭＳ ゴシック"/>
              </a:rPr>
              <a:t>Line</a:t>
            </a:r>
            <a:r>
              <a:rPr lang="en-US" b="0" i="0" u="none" strike="noStrike" baseline="0" smtClean="0">
                <a:latin typeface="Segoe"/>
                <a:ea typeface="ＭＳ ゴシック"/>
              </a:rPr>
              <a:t>. </a:t>
            </a:r>
            <a:br>
              <a:rPr lang="en-US" b="0" i="0" u="none" strike="noStrike" baseline="0" smtClean="0">
                <a:latin typeface="Segoe"/>
                <a:ea typeface="ＭＳ ゴシック"/>
              </a:rPr>
            </a:br>
            <a:r>
              <a:rPr lang="en-US" b="0" i="0" u="none" strike="noStrike" baseline="0" smtClean="0">
                <a:latin typeface="Segoe"/>
                <a:ea typeface="ＭＳ ゴシック"/>
              </a:rPr>
              <a:t>In the 2-D Line </a:t>
            </a:r>
            <a:br>
              <a:rPr lang="en-US" b="0" i="0" u="none" strike="noStrike" baseline="0" smtClean="0">
                <a:latin typeface="Segoe"/>
                <a:ea typeface="ＭＳ ゴシック"/>
              </a:rPr>
            </a:br>
            <a:r>
              <a:rPr lang="en-US" b="0" i="0" u="none" strike="noStrike" baseline="0" smtClean="0">
                <a:latin typeface="Segoe"/>
                <a:ea typeface="ＭＳ ゴシック"/>
              </a:rPr>
              <a:t>group, click the </a:t>
            </a:r>
            <a:br>
              <a:rPr lang="en-US" b="0" i="0" u="none" strike="noStrike" baseline="0" smtClean="0">
                <a:latin typeface="Segoe"/>
                <a:ea typeface="ＭＳ ゴシック"/>
              </a:rPr>
            </a:br>
            <a:r>
              <a:rPr lang="en-US" b="1" i="0" u="none" strike="noStrike" baseline="0" smtClean="0">
                <a:latin typeface="Segoe"/>
                <a:ea typeface="ＭＳ ゴシック"/>
              </a:rPr>
              <a:t>Line with </a:t>
            </a:r>
            <a:br>
              <a:rPr lang="en-US" b="1" i="0" u="none" strike="noStrike" baseline="0" smtClean="0">
                <a:latin typeface="Segoe"/>
                <a:ea typeface="ＭＳ ゴシック"/>
              </a:rPr>
            </a:br>
            <a:r>
              <a:rPr lang="en-US" b="1" i="0" u="none" strike="noStrike" baseline="0" smtClean="0">
                <a:latin typeface="Segoe"/>
                <a:ea typeface="ＭＳ ゴシック"/>
              </a:rPr>
              <a:t>Markers</a:t>
            </a:r>
            <a:r>
              <a:rPr lang="en-US" b="0" i="0" u="none" strike="noStrike" baseline="0" smtClean="0">
                <a:latin typeface="Segoe"/>
                <a:ea typeface="ＭＳ ゴシック"/>
              </a:rPr>
              <a:t> option </a:t>
            </a:r>
            <a:br>
              <a:rPr lang="en-US" b="0" i="0" u="none" strike="noStrike" baseline="0" smtClean="0">
                <a:latin typeface="Segoe"/>
                <a:ea typeface="ＭＳ ゴシック"/>
              </a:rPr>
            </a:br>
            <a:r>
              <a:rPr lang="en-US" b="0" i="0" u="none" strike="noStrike" baseline="0" smtClean="0">
                <a:latin typeface="Segoe"/>
                <a:ea typeface="ＭＳ ゴシック"/>
              </a:rPr>
              <a:t>(first chart in the </a:t>
            </a:r>
            <a:br>
              <a:rPr lang="en-US" b="0" i="0" u="none" strike="noStrike" baseline="0" smtClean="0">
                <a:latin typeface="Segoe"/>
                <a:ea typeface="ＭＳ ゴシック"/>
              </a:rPr>
            </a:br>
            <a:r>
              <a:rPr lang="en-US" b="0" i="0" u="none" strike="noStrike" baseline="0" smtClean="0">
                <a:latin typeface="Segoe"/>
                <a:ea typeface="ＭＳ ゴシック"/>
              </a:rPr>
              <a:t>second row). Position the line chart next to the column chart. Note that the CHART TOOLS tab is on the ribbon with the DESIGN tab active (above).</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13</a:t>
            </a:fld>
            <a:endParaRPr lang="en-US" dirty="0"/>
          </a:p>
        </p:txBody>
      </p:sp>
      <p:pic>
        <p:nvPicPr>
          <p:cNvPr id="7" name="Picture 6" descr="1207.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000" y="1600200"/>
            <a:ext cx="4682696" cy="2991451"/>
          </a:xfrm>
          <a:prstGeom prst="rect">
            <a:avLst/>
          </a:prstGeom>
        </p:spPr>
      </p:pic>
    </p:spTree>
    <p:extLst>
      <p:ext uri="{BB962C8B-B14F-4D97-AF65-F5344CB8AC3E}">
        <p14:creationId xmlns:p14="http://schemas.microsoft.com/office/powerpoint/2010/main" val="42405850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33"/>
                </a:solidFill>
                <a:latin typeface="Segoe"/>
                <a:ea typeface="ＭＳ ゴシック"/>
              </a:rPr>
              <a:t>Step by Step: Choose the Right Chart for Your Data</a:t>
            </a:r>
          </a:p>
        </p:txBody>
      </p:sp>
      <p:sp>
        <p:nvSpPr>
          <p:cNvPr id="3" name="Text Placeholder 2"/>
          <p:cNvSpPr>
            <a:spLocks noGrp="1"/>
          </p:cNvSpPr>
          <p:nvPr>
            <p:ph type="body" idx="1"/>
          </p:nvPr>
        </p:nvSpPr>
        <p:spPr/>
        <p:txBody>
          <a:bodyPr/>
          <a:lstStyle/>
          <a:p>
            <a:pPr lvl="1" rtl="0">
              <a:buFont typeface="+mj-lt"/>
              <a:buAutoNum type="arabicPeriod" startAt="7"/>
            </a:pPr>
            <a:r>
              <a:rPr lang="en-US" b="0" i="0" u="none" strike="noStrike" baseline="0" smtClean="0">
                <a:latin typeface="Segoe"/>
                <a:ea typeface="ＭＳ ゴシック"/>
              </a:rPr>
              <a:t>Click the column chart and click the </a:t>
            </a:r>
            <a:r>
              <a:rPr lang="en-US" b="1" i="0" u="none" strike="noStrike" baseline="0" smtClean="0">
                <a:latin typeface="Segoe"/>
                <a:ea typeface="ＭＳ ゴシック"/>
              </a:rPr>
              <a:t>DESIGN</a:t>
            </a:r>
            <a:r>
              <a:rPr lang="en-US" b="0" i="0" u="none" strike="noStrike" baseline="0" smtClean="0">
                <a:latin typeface="Segoe"/>
                <a:ea typeface="ＭＳ ゴシック"/>
              </a:rPr>
              <a:t> tab.</a:t>
            </a:r>
          </a:p>
          <a:p>
            <a:pPr lvl="1" rtl="0">
              <a:buAutoNum type="arabicPeriod" startAt="7"/>
            </a:pPr>
            <a:r>
              <a:rPr lang="en-US" b="0" i="0" u="none" strike="noStrike" baseline="0" smtClean="0">
                <a:latin typeface="Segoe"/>
                <a:ea typeface="ＭＳ ゴシック"/>
              </a:rPr>
              <a:t>Click the </a:t>
            </a:r>
            <a:r>
              <a:rPr lang="en-US" b="1" i="0" u="none" strike="noStrike" baseline="0" smtClean="0">
                <a:latin typeface="Segoe"/>
                <a:ea typeface="ＭＳ ゴシック"/>
              </a:rPr>
              <a:t>Move Chart</a:t>
            </a:r>
            <a:r>
              <a:rPr lang="en-US" b="0" i="0" u="none" strike="noStrike" baseline="0" smtClean="0">
                <a:latin typeface="Segoe"/>
                <a:ea typeface="ＭＳ ゴシック"/>
              </a:rPr>
              <a:t> button and in the New sheet box, type </a:t>
            </a:r>
            <a:r>
              <a:rPr lang="en-US" b="1" i="0" u="none" strike="noStrike" baseline="0" smtClean="0">
                <a:latin typeface="Segoe"/>
                <a:ea typeface="ＭＳ ゴシック"/>
              </a:rPr>
              <a:t>Column</a:t>
            </a:r>
            <a:r>
              <a:rPr lang="en-US" b="0" i="0" u="none" strike="noStrike" baseline="0" smtClean="0">
                <a:latin typeface="Segoe"/>
                <a:ea typeface="ＭＳ ゴシック"/>
              </a:rPr>
              <a:t>, and then click </a:t>
            </a:r>
            <a:r>
              <a:rPr lang="en-US" b="1" i="0" u="none" strike="noStrike" baseline="0" smtClean="0">
                <a:latin typeface="Segoe"/>
                <a:ea typeface="ＭＳ ゴシック"/>
              </a:rPr>
              <a:t>OK</a:t>
            </a:r>
            <a:r>
              <a:rPr lang="en-US" b="0" i="0" u="none" strike="noStrike" baseline="0" smtClean="0">
                <a:latin typeface="Times New Roman"/>
                <a:ea typeface="ＭＳ ゴシック"/>
              </a:rPr>
              <a:t>.</a:t>
            </a:r>
          </a:p>
          <a:p>
            <a:pPr lvl="1" rtl="0">
              <a:buAutoNum type="arabicPeriod" startAt="7"/>
            </a:pPr>
            <a:r>
              <a:rPr lang="en-US" b="0" i="0" u="none" strike="noStrike" baseline="0" smtClean="0">
                <a:latin typeface="Segoe"/>
                <a:ea typeface="ＭＳ ゴシック"/>
              </a:rPr>
              <a:t>Click the </a:t>
            </a:r>
            <a:r>
              <a:rPr lang="en-US" b="1" i="0" u="none" strike="noStrike" baseline="0" smtClean="0">
                <a:latin typeface="Segoe"/>
                <a:ea typeface="ＭＳ ゴシック"/>
              </a:rPr>
              <a:t>Data</a:t>
            </a:r>
            <a:r>
              <a:rPr lang="en-US" b="0" i="0" u="none" strike="noStrike" baseline="0" smtClean="0">
                <a:latin typeface="Segoe"/>
                <a:ea typeface="ＭＳ ゴシック"/>
              </a:rPr>
              <a:t> worksheet tab, select the </a:t>
            </a:r>
            <a:r>
              <a:rPr lang="en-US" b="1" i="0" u="none" strike="noStrike" baseline="0" smtClean="0">
                <a:latin typeface="Segoe"/>
                <a:ea typeface="ＭＳ ゴシック"/>
              </a:rPr>
              <a:t>line</a:t>
            </a:r>
            <a:r>
              <a:rPr lang="en-US" b="0" i="0" u="none" strike="noStrike" baseline="0" smtClean="0">
                <a:latin typeface="Segoe"/>
                <a:ea typeface="ＭＳ ゴシック"/>
              </a:rPr>
              <a:t> chart, click the </a:t>
            </a:r>
            <a:r>
              <a:rPr lang="en-US" b="1" i="0" u="none" strike="noStrike" baseline="0" smtClean="0">
                <a:latin typeface="Segoe"/>
                <a:ea typeface="ＭＳ ゴシック"/>
              </a:rPr>
              <a:t>Move Chart</a:t>
            </a:r>
            <a:r>
              <a:rPr lang="en-US" b="0" i="0" u="none" strike="noStrike" baseline="0" smtClean="0">
                <a:latin typeface="Segoe"/>
                <a:ea typeface="ＭＳ ゴシック"/>
              </a:rPr>
              <a:t> button, and in the New sheet box, type </a:t>
            </a:r>
            <a:r>
              <a:rPr lang="en-US" b="1" i="0" u="none" strike="noStrike" baseline="0" smtClean="0">
                <a:latin typeface="Segoe"/>
                <a:ea typeface="ＭＳ ゴシック"/>
              </a:rPr>
              <a:t>Line</a:t>
            </a:r>
            <a:r>
              <a:rPr lang="en-US" b="0" i="0" u="none" strike="noStrike" baseline="0" smtClean="0">
                <a:latin typeface="Segoe"/>
                <a:ea typeface="ＭＳ ゴシック"/>
              </a:rPr>
              <a:t>, and then click </a:t>
            </a:r>
            <a:r>
              <a:rPr lang="en-US" b="1" i="0" u="none" strike="noStrike" baseline="0" smtClean="0">
                <a:latin typeface="Segoe"/>
                <a:ea typeface="ＭＳ ゴシック"/>
              </a:rPr>
              <a:t>OK</a:t>
            </a:r>
            <a:r>
              <a:rPr lang="en-US" b="0" i="0" u="none" strike="noStrike" baseline="0" smtClean="0">
                <a:latin typeface="Times New Roman"/>
                <a:ea typeface="ＭＳ ゴシック"/>
              </a:rPr>
              <a:t>.</a:t>
            </a:r>
          </a:p>
          <a:p>
            <a:pPr lvl="1" rtl="0">
              <a:buAutoNum type="arabicPeriod" startAt="7"/>
            </a:pPr>
            <a:r>
              <a:rPr lang="en-US">
                <a:latin typeface="Segoe"/>
                <a:ea typeface="ＭＳ ゴシック"/>
              </a:rPr>
              <a:t> </a:t>
            </a:r>
            <a:r>
              <a:rPr lang="en-US" b="1">
                <a:latin typeface="Segoe"/>
                <a:ea typeface="ＭＳ ゴシック"/>
              </a:rPr>
              <a:t>SAVE</a:t>
            </a:r>
            <a:r>
              <a:rPr lang="en-US">
                <a:latin typeface="Segoe"/>
                <a:ea typeface="ＭＳ ゴシック"/>
              </a:rPr>
              <a:t> the workbook.</a:t>
            </a:r>
          </a:p>
          <a:p>
            <a:pPr lvl="0"/>
            <a:r>
              <a:rPr lang="en-US" b="1">
                <a:latin typeface="Segoe"/>
                <a:ea typeface="ＭＳ ゴシック"/>
              </a:rPr>
              <a:t>PAUSE. LEAVE</a:t>
            </a:r>
            <a:r>
              <a:rPr lang="en-US">
                <a:latin typeface="Segoe"/>
                <a:ea typeface="ＭＳ ゴシック"/>
              </a:rPr>
              <a:t> the workbook open for the next exercise.</a:t>
            </a:r>
          </a:p>
          <a:p>
            <a:pPr lvl="1" rtl="0">
              <a:buAutoNum type="arabicPeriod" startAt="7"/>
            </a:pPr>
            <a:endParaRPr lang="en-US" b="0" i="0" u="none" strike="noStrike" baseline="0" smtClean="0">
              <a:latin typeface="Times New Roman"/>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14</a:t>
            </a:fld>
            <a:endParaRPr lang="en-US" dirty="0"/>
          </a:p>
        </p:txBody>
      </p:sp>
    </p:spTree>
    <p:extLst>
      <p:ext uri="{BB962C8B-B14F-4D97-AF65-F5344CB8AC3E}">
        <p14:creationId xmlns:p14="http://schemas.microsoft.com/office/powerpoint/2010/main" val="41645413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33"/>
                </a:solidFill>
                <a:latin typeface="Segoe"/>
                <a:ea typeface="ＭＳ ゴシック"/>
              </a:rPr>
              <a:t>Step by Step: Use Recommended Charts</a:t>
            </a:r>
          </a:p>
        </p:txBody>
      </p:sp>
      <p:sp>
        <p:nvSpPr>
          <p:cNvPr id="3" name="Text Placeholder 2"/>
          <p:cNvSpPr>
            <a:spLocks noGrp="1"/>
          </p:cNvSpPr>
          <p:nvPr>
            <p:ph type="body" idx="1"/>
          </p:nvPr>
        </p:nvSpPr>
        <p:spPr/>
        <p:txBody>
          <a:bodyPr/>
          <a:lstStyle/>
          <a:p>
            <a:pPr lvl="0" rtl="0"/>
            <a:r>
              <a:rPr lang="en-US" sz="2000" b="1" i="0" u="none" strike="noStrike" baseline="0" smtClean="0">
                <a:latin typeface="Segoe"/>
                <a:ea typeface="ＭＳ ゴシック"/>
              </a:rPr>
              <a:t>GET READY</a:t>
            </a:r>
            <a:r>
              <a:rPr lang="en-US" sz="2000" b="1" i="0" u="none" strike="noStrike" baseline="0" smtClean="0">
                <a:latin typeface="Times New Roman"/>
                <a:ea typeface="ＭＳ ゴシック"/>
              </a:rPr>
              <a:t>.</a:t>
            </a:r>
            <a:r>
              <a:rPr lang="en-US" sz="2000" b="0" i="0" u="none" strike="noStrike" baseline="0" smtClean="0">
                <a:latin typeface="Segoe"/>
                <a:ea typeface="ＭＳ ゴシック"/>
              </a:rPr>
              <a:t> </a:t>
            </a:r>
            <a:r>
              <a:rPr lang="en-US" sz="2000" b="1" i="0" u="none" strike="noStrike" baseline="0" smtClean="0">
                <a:latin typeface="Segoe"/>
                <a:ea typeface="ＭＳ ゴシック"/>
              </a:rPr>
              <a:t>USE</a:t>
            </a:r>
            <a:r>
              <a:rPr lang="en-US" sz="2000" b="0" i="0" u="none" strike="noStrike" baseline="0" smtClean="0">
                <a:latin typeface="Segoe"/>
                <a:ea typeface="ＭＳ ゴシック"/>
              </a:rPr>
              <a:t> the workbook from the previous exercise.</a:t>
            </a:r>
          </a:p>
          <a:p>
            <a:pPr lvl="1" rtl="0"/>
            <a:r>
              <a:rPr lang="en-US" sz="2000" b="0" i="0" u="none" strike="noStrike" baseline="0" smtClean="0">
                <a:latin typeface="Segoe"/>
                <a:ea typeface="ＭＳ ゴシック"/>
              </a:rPr>
              <a:t>Click the </a:t>
            </a:r>
            <a:r>
              <a:rPr lang="en-US" sz="2000" b="1" i="0" u="none" strike="noStrike" baseline="0" smtClean="0">
                <a:latin typeface="Segoe"/>
                <a:ea typeface="ＭＳ ゴシック"/>
              </a:rPr>
              <a:t>Data</a:t>
            </a:r>
            <a:r>
              <a:rPr lang="en-US" sz="2000" b="0" i="0" u="none" strike="noStrike" baseline="0" smtClean="0">
                <a:latin typeface="Segoe"/>
                <a:ea typeface="ＭＳ ゴシック"/>
              </a:rPr>
              <a:t> worksheet tab.</a:t>
            </a:r>
          </a:p>
          <a:p>
            <a:pPr lvl="1" rtl="0"/>
            <a:r>
              <a:rPr lang="en-US" sz="2000" b="0" i="0" u="none" strike="noStrike" baseline="0" smtClean="0">
                <a:latin typeface="Segoe"/>
                <a:ea typeface="ＭＳ ゴシック"/>
              </a:rPr>
              <a:t>Select the </a:t>
            </a:r>
            <a:r>
              <a:rPr lang="en-US" sz="2000" b="1" i="0" u="none" strike="noStrike" baseline="0" smtClean="0">
                <a:latin typeface="Segoe"/>
                <a:ea typeface="ＭＳ ゴシック"/>
              </a:rPr>
              <a:t>Year</a:t>
            </a:r>
            <a:r>
              <a:rPr lang="en-US" sz="2000" b="0" i="0" u="none" strike="noStrike" baseline="0" smtClean="0">
                <a:latin typeface="Segoe"/>
                <a:ea typeface="ＭＳ ゴシック"/>
              </a:rPr>
              <a:t> labels and </a:t>
            </a:r>
            <a:br>
              <a:rPr lang="en-US" sz="2000" b="0" i="0" u="none" strike="noStrike" baseline="0" smtClean="0">
                <a:latin typeface="Segoe"/>
                <a:ea typeface="ＭＳ ゴシック"/>
              </a:rPr>
            </a:br>
            <a:r>
              <a:rPr lang="en-US" sz="2000" b="0" i="0" u="none" strike="noStrike" baseline="0" smtClean="0">
                <a:latin typeface="Segoe"/>
                <a:ea typeface="ＭＳ ゴシック"/>
              </a:rPr>
              <a:t>Coffee and Espresso cells </a:t>
            </a:r>
            <a:br>
              <a:rPr lang="en-US" sz="2000" b="0" i="0" u="none" strike="noStrike" baseline="0" smtClean="0">
                <a:latin typeface="Segoe"/>
                <a:ea typeface="ＭＳ ゴシック"/>
              </a:rPr>
            </a:br>
            <a:r>
              <a:rPr lang="en-US" sz="2000" b="1" i="0" u="none" strike="noStrike" baseline="0" smtClean="0">
                <a:latin typeface="Segoe"/>
                <a:ea typeface="ＭＳ ゴシック"/>
              </a:rPr>
              <a:t>A2:F3</a:t>
            </a:r>
            <a:r>
              <a:rPr lang="en-US" sz="2000" b="0" i="0" u="none" strike="noStrike" baseline="0" smtClean="0">
                <a:latin typeface="Segoe"/>
                <a:ea typeface="ＭＳ ゴシック"/>
              </a:rPr>
              <a:t>, click the </a:t>
            </a:r>
            <a:r>
              <a:rPr lang="en-US" sz="2000" b="1" i="0" u="none" strike="noStrike" baseline="0" smtClean="0">
                <a:latin typeface="Segoe"/>
                <a:ea typeface="ＭＳ ゴシック"/>
              </a:rPr>
              <a:t>INSERT</a:t>
            </a:r>
            <a:r>
              <a:rPr lang="en-US" sz="2000" b="0" i="0" u="none" strike="noStrike" baseline="0" smtClean="0">
                <a:latin typeface="Segoe"/>
                <a:ea typeface="ＭＳ ゴシック"/>
              </a:rPr>
              <a:t> </a:t>
            </a:r>
            <a:br>
              <a:rPr lang="en-US" sz="2000" b="0" i="0" u="none" strike="noStrike" baseline="0" smtClean="0">
                <a:latin typeface="Segoe"/>
                <a:ea typeface="ＭＳ ゴシック"/>
              </a:rPr>
            </a:br>
            <a:r>
              <a:rPr lang="en-US" sz="2000" b="0" i="0" u="none" strike="noStrike" baseline="0" smtClean="0">
                <a:latin typeface="Segoe"/>
                <a:ea typeface="ＭＳ ゴシック"/>
              </a:rPr>
              <a:t>tab, and then click the </a:t>
            </a:r>
            <a:br>
              <a:rPr lang="en-US" sz="2000" b="0" i="0" u="none" strike="noStrike" baseline="0" smtClean="0">
                <a:latin typeface="Segoe"/>
                <a:ea typeface="ＭＳ ゴシック"/>
              </a:rPr>
            </a:br>
            <a:r>
              <a:rPr lang="en-US" sz="2000" b="1" i="0" u="none" strike="noStrike" baseline="0" smtClean="0">
                <a:latin typeface="Segoe"/>
                <a:ea typeface="ＭＳ ゴシック"/>
              </a:rPr>
              <a:t>Recommended Charts</a:t>
            </a:r>
            <a:r>
              <a:rPr lang="en-US" sz="2000" b="0" i="0" u="none" strike="noStrike" baseline="0" smtClean="0">
                <a:latin typeface="Segoe"/>
                <a:ea typeface="ＭＳ ゴシック"/>
              </a:rPr>
              <a:t> </a:t>
            </a:r>
            <a:br>
              <a:rPr lang="en-US" sz="2000" b="0" i="0" u="none" strike="noStrike" baseline="0" smtClean="0">
                <a:latin typeface="Segoe"/>
                <a:ea typeface="ＭＳ ゴシック"/>
              </a:rPr>
            </a:br>
            <a:r>
              <a:rPr lang="en-US" sz="2000" b="0" i="0" u="none" strike="noStrike" baseline="0" smtClean="0">
                <a:latin typeface="Segoe"/>
                <a:ea typeface="ＭＳ ゴシック"/>
              </a:rPr>
              <a:t>button. Notice that Excel </a:t>
            </a:r>
            <a:br>
              <a:rPr lang="en-US" sz="2000" b="0" i="0" u="none" strike="noStrike" baseline="0" smtClean="0">
                <a:latin typeface="Segoe"/>
                <a:ea typeface="ＭＳ ゴシック"/>
              </a:rPr>
            </a:br>
            <a:r>
              <a:rPr lang="en-US" sz="2000" b="0" i="0" u="none" strike="noStrike" baseline="0" smtClean="0">
                <a:latin typeface="Segoe"/>
                <a:ea typeface="ＭＳ ゴシック"/>
              </a:rPr>
              <a:t>recommends four chart </a:t>
            </a:r>
            <a:br>
              <a:rPr lang="en-US" sz="2000" b="0" i="0" u="none" strike="noStrike" baseline="0" smtClean="0">
                <a:latin typeface="Segoe"/>
                <a:ea typeface="ＭＳ ゴシック"/>
              </a:rPr>
            </a:br>
            <a:r>
              <a:rPr lang="en-US" sz="2000" b="0" i="0" u="none" strike="noStrike" baseline="0" smtClean="0">
                <a:latin typeface="Segoe"/>
                <a:ea typeface="ＭＳ ゴシック"/>
              </a:rPr>
              <a:t>types (right). Excel </a:t>
            </a:r>
            <a:br>
              <a:rPr lang="en-US" sz="2000" b="0" i="0" u="none" strike="noStrike" baseline="0" smtClean="0">
                <a:latin typeface="Segoe"/>
                <a:ea typeface="ＭＳ ゴシック"/>
              </a:rPr>
            </a:br>
            <a:r>
              <a:rPr lang="en-US" sz="2000" b="0" i="0" u="none" strike="noStrike" baseline="0" smtClean="0">
                <a:latin typeface="Segoe"/>
                <a:ea typeface="ＭＳ ゴシック"/>
              </a:rPr>
              <a:t>explains when you </a:t>
            </a:r>
            <a:br>
              <a:rPr lang="en-US" sz="2000" b="0" i="0" u="none" strike="noStrike" baseline="0" smtClean="0">
                <a:latin typeface="Segoe"/>
                <a:ea typeface="ＭＳ ゴシック"/>
              </a:rPr>
            </a:br>
            <a:r>
              <a:rPr lang="en-US" sz="2000" b="0" i="0" u="none" strike="noStrike" baseline="0" smtClean="0">
                <a:latin typeface="Segoe"/>
                <a:ea typeface="ＭＳ ゴシック"/>
              </a:rPr>
              <a:t>use each of the charts </a:t>
            </a:r>
            <a:br>
              <a:rPr lang="en-US" sz="2000" b="0" i="0" u="none" strike="noStrike" baseline="0" smtClean="0">
                <a:latin typeface="Segoe"/>
                <a:ea typeface="ＭＳ ゴシック"/>
              </a:rPr>
            </a:br>
            <a:r>
              <a:rPr lang="en-US" sz="2000" b="0" i="0" u="none" strike="noStrike" baseline="0" smtClean="0">
                <a:latin typeface="Segoe"/>
                <a:ea typeface="ＭＳ ゴシック"/>
              </a:rPr>
              <a:t>underneath the example.</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15</a:t>
            </a:fld>
            <a:endParaRPr lang="en-US" dirty="0"/>
          </a:p>
        </p:txBody>
      </p:sp>
      <p:pic>
        <p:nvPicPr>
          <p:cNvPr id="7" name="Picture 6" descr="1209.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95800" y="2438400"/>
            <a:ext cx="4280240" cy="3195720"/>
          </a:xfrm>
          <a:prstGeom prst="rect">
            <a:avLst/>
          </a:prstGeom>
        </p:spPr>
      </p:pic>
    </p:spTree>
    <p:extLst>
      <p:ext uri="{BB962C8B-B14F-4D97-AF65-F5344CB8AC3E}">
        <p14:creationId xmlns:p14="http://schemas.microsoft.com/office/powerpoint/2010/main" val="827952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33"/>
                </a:solidFill>
                <a:latin typeface="Segoe"/>
                <a:ea typeface="ＭＳ ゴシック"/>
              </a:rPr>
              <a:t>Step by Step: Use Recommended Charts</a:t>
            </a:r>
          </a:p>
        </p:txBody>
      </p:sp>
      <p:sp>
        <p:nvSpPr>
          <p:cNvPr id="3" name="Text Placeholder 2"/>
          <p:cNvSpPr>
            <a:spLocks noGrp="1"/>
          </p:cNvSpPr>
          <p:nvPr>
            <p:ph type="body" idx="1"/>
          </p:nvPr>
        </p:nvSpPr>
        <p:spPr/>
        <p:txBody>
          <a:bodyPr/>
          <a:lstStyle/>
          <a:p>
            <a:pPr lvl="1" rtl="0">
              <a:buFont typeface="+mj-lt"/>
              <a:buAutoNum type="arabicPeriod" startAt="3"/>
            </a:pPr>
            <a:r>
              <a:rPr lang="en-US" sz="2000" b="0" i="0" u="none" strike="noStrike" baseline="0" smtClean="0">
                <a:latin typeface="Segoe"/>
                <a:ea typeface="ＭＳ ゴシック"/>
              </a:rPr>
              <a:t>Click the other three chart types and read each description. Click the </a:t>
            </a:r>
            <a:r>
              <a:rPr lang="en-US" sz="2000" b="1" i="0" u="none" strike="noStrike" baseline="0" smtClean="0">
                <a:latin typeface="Segoe"/>
                <a:ea typeface="ＭＳ ゴシック"/>
              </a:rPr>
              <a:t>Line</a:t>
            </a:r>
            <a:r>
              <a:rPr lang="en-US" sz="2000" b="0" i="0" u="none" strike="noStrike" baseline="0" smtClean="0">
                <a:latin typeface="Segoe"/>
                <a:ea typeface="ＭＳ ゴシック"/>
              </a:rPr>
              <a:t> chart, and then click </a:t>
            </a:r>
            <a:r>
              <a:rPr lang="en-US" sz="2000" b="1" i="0" u="none" strike="noStrike" baseline="0" smtClean="0">
                <a:latin typeface="Segoe"/>
                <a:ea typeface="ＭＳ ゴシック"/>
              </a:rPr>
              <a:t>OK</a:t>
            </a:r>
            <a:r>
              <a:rPr lang="en-US" sz="2000" b="0" i="0" u="none" strike="noStrike" baseline="0" smtClean="0">
                <a:latin typeface="Times New Roman"/>
                <a:ea typeface="ＭＳ ゴシック"/>
              </a:rPr>
              <a:t>.</a:t>
            </a:r>
          </a:p>
          <a:p>
            <a:pPr lvl="1" rtl="0">
              <a:buAutoNum type="arabicPeriod" startAt="3"/>
            </a:pPr>
            <a:r>
              <a:rPr lang="en-US" sz="2000" b="0" i="0" u="none" strike="noStrike" baseline="0" smtClean="0">
                <a:latin typeface="Segoe"/>
                <a:ea typeface="ＭＳ ゴシック"/>
              </a:rPr>
              <a:t>Click the </a:t>
            </a:r>
            <a:r>
              <a:rPr lang="en-US" sz="2000" b="1" i="0" u="none" strike="noStrike" baseline="0" smtClean="0">
                <a:latin typeface="Segoe"/>
                <a:ea typeface="ＭＳ ゴシック"/>
              </a:rPr>
              <a:t>Move Chart</a:t>
            </a:r>
            <a:r>
              <a:rPr lang="en-US" sz="2000" b="0" i="0" u="none" strike="noStrike" baseline="0" smtClean="0">
                <a:latin typeface="Segoe"/>
                <a:ea typeface="ＭＳ ゴシック"/>
              </a:rPr>
              <a:t> </a:t>
            </a:r>
            <a:br>
              <a:rPr lang="en-US" sz="2000" b="0" i="0" u="none" strike="noStrike" baseline="0" smtClean="0">
                <a:latin typeface="Segoe"/>
                <a:ea typeface="ＭＳ ゴシック"/>
              </a:rPr>
            </a:br>
            <a:r>
              <a:rPr lang="en-US" sz="2000" b="0" i="0" u="none" strike="noStrike" baseline="0" smtClean="0">
                <a:latin typeface="Segoe"/>
                <a:ea typeface="ＭＳ ゴシック"/>
              </a:rPr>
              <a:t>button, and in the </a:t>
            </a:r>
            <a:br>
              <a:rPr lang="en-US" sz="2000" b="0" i="0" u="none" strike="noStrike" baseline="0" smtClean="0">
                <a:latin typeface="Segoe"/>
                <a:ea typeface="ＭＳ ゴシック"/>
              </a:rPr>
            </a:br>
            <a:r>
              <a:rPr lang="en-US" sz="2000" b="0" i="0" u="none" strike="noStrike" baseline="0" smtClean="0">
                <a:latin typeface="Segoe"/>
                <a:ea typeface="ＭＳ ゴシック"/>
              </a:rPr>
              <a:t>New sheet box, type </a:t>
            </a:r>
            <a:br>
              <a:rPr lang="en-US" sz="2000" b="0" i="0" u="none" strike="noStrike" baseline="0" smtClean="0">
                <a:latin typeface="Segoe"/>
                <a:ea typeface="ＭＳ ゴシック"/>
              </a:rPr>
            </a:br>
            <a:r>
              <a:rPr lang="en-US" sz="2000" b="1" i="0" u="none" strike="noStrike" baseline="0" smtClean="0">
                <a:latin typeface="Segoe"/>
                <a:ea typeface="ＭＳ ゴシック"/>
              </a:rPr>
              <a:t>CoffeeLine</a:t>
            </a:r>
            <a:r>
              <a:rPr lang="en-US" sz="2000" b="0" i="0" u="none" strike="noStrike" baseline="0" smtClean="0">
                <a:latin typeface="Segoe"/>
                <a:ea typeface="ＭＳ ゴシック"/>
              </a:rPr>
              <a:t>, and then </a:t>
            </a:r>
            <a:br>
              <a:rPr lang="en-US" sz="2000" b="0" i="0" u="none" strike="noStrike" baseline="0" smtClean="0">
                <a:latin typeface="Segoe"/>
                <a:ea typeface="ＭＳ ゴシック"/>
              </a:rPr>
            </a:br>
            <a:r>
              <a:rPr lang="en-US" sz="2000" b="0" i="0" u="none" strike="noStrike" baseline="0" smtClean="0">
                <a:latin typeface="Segoe"/>
                <a:ea typeface="ＭＳ ゴシック"/>
              </a:rPr>
              <a:t>click </a:t>
            </a:r>
            <a:r>
              <a:rPr lang="en-US" sz="2000" b="1" i="0" u="none" strike="noStrike" baseline="0" smtClean="0">
                <a:latin typeface="Segoe"/>
                <a:ea typeface="ＭＳ ゴシック"/>
              </a:rPr>
              <a:t>OK</a:t>
            </a:r>
            <a:r>
              <a:rPr lang="en-US" sz="2000" b="0" i="0" u="none" strike="noStrike" baseline="0" smtClean="0">
                <a:latin typeface="Times New Roman"/>
                <a:ea typeface="ＭＳ ゴシック"/>
              </a:rPr>
              <a:t>.</a:t>
            </a:r>
          </a:p>
          <a:p>
            <a:pPr lvl="1" rtl="0">
              <a:buAutoNum type="arabicPeriod" startAt="3"/>
            </a:pPr>
            <a:r>
              <a:rPr lang="en-US" sz="2000" b="0" i="0" u="none" strike="noStrike" baseline="0" smtClean="0">
                <a:latin typeface="Segoe"/>
                <a:ea typeface="ＭＳ ゴシック"/>
              </a:rPr>
              <a:t>Click the </a:t>
            </a:r>
            <a:r>
              <a:rPr lang="en-US" sz="2000" b="1" i="0" u="none" strike="noStrike" baseline="0" smtClean="0">
                <a:latin typeface="Segoe"/>
                <a:ea typeface="ＭＳ ゴシック"/>
              </a:rPr>
              <a:t>Data</a:t>
            </a:r>
            <a:r>
              <a:rPr lang="en-US" sz="2000" b="0" i="0" u="none" strike="noStrike" baseline="0" smtClean="0">
                <a:latin typeface="Segoe"/>
                <a:ea typeface="ＭＳ ゴシック"/>
              </a:rPr>
              <a:t> work-</a:t>
            </a:r>
            <a:br>
              <a:rPr lang="en-US" sz="2000" b="0" i="0" u="none" strike="noStrike" baseline="0" smtClean="0">
                <a:latin typeface="Segoe"/>
                <a:ea typeface="ＭＳ ゴシック"/>
              </a:rPr>
            </a:br>
            <a:r>
              <a:rPr lang="en-US" sz="2000" b="0" i="0" u="none" strike="noStrike" baseline="0" smtClean="0">
                <a:latin typeface="Segoe"/>
                <a:ea typeface="ＭＳ ゴシック"/>
              </a:rPr>
              <a:t>sheet tab, select cells </a:t>
            </a:r>
            <a:br>
              <a:rPr lang="en-US" sz="2000" b="0" i="0" u="none" strike="noStrike" baseline="0" smtClean="0">
                <a:latin typeface="Segoe"/>
                <a:ea typeface="ＭＳ ゴシック"/>
              </a:rPr>
            </a:br>
            <a:r>
              <a:rPr lang="en-US" sz="2000" b="1" i="0" u="none" strike="noStrike" baseline="0" smtClean="0">
                <a:latin typeface="Segoe"/>
                <a:ea typeface="ＭＳ ゴシック"/>
              </a:rPr>
              <a:t>A2:B7</a:t>
            </a:r>
            <a:r>
              <a:rPr lang="en-US" sz="2000" b="0" i="0" u="none" strike="noStrike" baseline="0" smtClean="0">
                <a:latin typeface="Segoe"/>
                <a:ea typeface="ＭＳ ゴシック"/>
              </a:rPr>
              <a:t> to include the </a:t>
            </a:r>
            <a:br>
              <a:rPr lang="en-US" sz="2000" b="0" i="0" u="none" strike="noStrike" baseline="0" smtClean="0">
                <a:latin typeface="Segoe"/>
                <a:ea typeface="ＭＳ ゴシック"/>
              </a:rPr>
            </a:br>
            <a:r>
              <a:rPr lang="en-US" sz="2000" b="0" i="0" u="none" strike="noStrike" baseline="0" smtClean="0">
                <a:latin typeface="Segoe"/>
                <a:ea typeface="ＭＳ ゴシック"/>
              </a:rPr>
              <a:t>labels and data for </a:t>
            </a:r>
            <a:br>
              <a:rPr lang="en-US" sz="2000" b="0" i="0" u="none" strike="noStrike" baseline="0" smtClean="0">
                <a:latin typeface="Segoe"/>
                <a:ea typeface="ＭＳ ゴシック"/>
              </a:rPr>
            </a:br>
            <a:r>
              <a:rPr lang="en-US" sz="2000" b="0" i="0" u="none" strike="noStrike" baseline="0" smtClean="0">
                <a:latin typeface="Segoe"/>
                <a:ea typeface="ＭＳ ゴシック"/>
              </a:rPr>
              <a:t>2010, and then on the </a:t>
            </a:r>
            <a:br>
              <a:rPr lang="en-US" sz="2000" b="0" i="0" u="none" strike="noStrike" baseline="0" smtClean="0">
                <a:latin typeface="Segoe"/>
                <a:ea typeface="ＭＳ ゴシック"/>
              </a:rPr>
            </a:br>
            <a:r>
              <a:rPr lang="en-US" sz="2000" b="0" i="0" u="none" strike="noStrike" baseline="0" smtClean="0">
                <a:latin typeface="Segoe"/>
                <a:ea typeface="ＭＳ ゴシック"/>
              </a:rPr>
              <a:t>INSERT tab, click the </a:t>
            </a:r>
            <a:r>
              <a:rPr lang="en-US" sz="2000" b="1" i="0" u="none" strike="noStrike" baseline="0" smtClean="0">
                <a:latin typeface="Segoe"/>
                <a:ea typeface="ＭＳ ゴシック"/>
              </a:rPr>
              <a:t>Recommended Charts</a:t>
            </a:r>
            <a:r>
              <a:rPr lang="en-US" sz="2000" b="0" i="0" u="none" strike="noStrike" baseline="0" smtClean="0">
                <a:latin typeface="Segoe"/>
                <a:ea typeface="ＭＳ ゴシック"/>
              </a:rPr>
              <a:t> button. Notice the three chart types recommended this time (above).</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16</a:t>
            </a:fld>
            <a:endParaRPr lang="en-US" dirty="0"/>
          </a:p>
        </p:txBody>
      </p:sp>
      <p:pic>
        <p:nvPicPr>
          <p:cNvPr id="7" name="Picture 6" descr="1210.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14800" y="2286000"/>
            <a:ext cx="4582259" cy="3104276"/>
          </a:xfrm>
          <a:prstGeom prst="rect">
            <a:avLst/>
          </a:prstGeom>
        </p:spPr>
      </p:pic>
    </p:spTree>
    <p:extLst>
      <p:ext uri="{BB962C8B-B14F-4D97-AF65-F5344CB8AC3E}">
        <p14:creationId xmlns:p14="http://schemas.microsoft.com/office/powerpoint/2010/main" val="34660852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33"/>
                </a:solidFill>
                <a:latin typeface="Segoe"/>
                <a:ea typeface="ＭＳ ゴシック"/>
              </a:rPr>
              <a:t>Step by Step: Use Recommended Charts</a:t>
            </a:r>
          </a:p>
        </p:txBody>
      </p:sp>
      <p:sp>
        <p:nvSpPr>
          <p:cNvPr id="3" name="Text Placeholder 2"/>
          <p:cNvSpPr>
            <a:spLocks noGrp="1"/>
          </p:cNvSpPr>
          <p:nvPr>
            <p:ph type="body" idx="1"/>
          </p:nvPr>
        </p:nvSpPr>
        <p:spPr/>
        <p:txBody>
          <a:bodyPr/>
          <a:lstStyle/>
          <a:p>
            <a:pPr lvl="1" rtl="0">
              <a:buFont typeface="+mj-lt"/>
              <a:buAutoNum type="arabicPeriod" startAt="6"/>
            </a:pPr>
            <a:r>
              <a:rPr lang="en-US" b="0" i="0" u="none" strike="noStrike" baseline="0" smtClean="0">
                <a:latin typeface="Segoe"/>
                <a:ea typeface="ＭＳ ゴシック"/>
              </a:rPr>
              <a:t>Click </a:t>
            </a:r>
            <a:r>
              <a:rPr lang="en-US" b="1" i="0" u="none" strike="noStrike" baseline="0" smtClean="0">
                <a:latin typeface="Segoe"/>
                <a:ea typeface="ＭＳ ゴシック"/>
              </a:rPr>
              <a:t>Cancel</a:t>
            </a:r>
            <a:r>
              <a:rPr lang="en-US" b="0" i="0" u="none" strike="noStrike" baseline="0" smtClean="0">
                <a:latin typeface="Segoe"/>
                <a:ea typeface="ＭＳ ゴシック"/>
              </a:rPr>
              <a:t>. Select </a:t>
            </a:r>
            <a:r>
              <a:rPr lang="en-US" b="1" i="0" u="none" strike="noStrike" baseline="0" smtClean="0">
                <a:latin typeface="Segoe"/>
                <a:ea typeface="ＭＳ ゴシック"/>
              </a:rPr>
              <a:t>A2:F7</a:t>
            </a:r>
            <a:r>
              <a:rPr lang="en-US" b="0" i="0" u="none" strike="noStrike" baseline="0" smtClean="0">
                <a:latin typeface="Segoe"/>
                <a:ea typeface="ＭＳ ゴシック"/>
              </a:rPr>
              <a:t> and click the </a:t>
            </a:r>
            <a:r>
              <a:rPr lang="en-US" b="1" i="0" u="none" strike="noStrike" baseline="0" smtClean="0">
                <a:latin typeface="Segoe"/>
                <a:ea typeface="ＭＳ ゴシック"/>
              </a:rPr>
              <a:t>Recommended Charts</a:t>
            </a:r>
            <a:r>
              <a:rPr lang="en-US" b="0" i="0" u="none" strike="noStrike" baseline="0" smtClean="0">
                <a:latin typeface="Segoe"/>
                <a:ea typeface="ＭＳ ゴシック"/>
              </a:rPr>
              <a:t> button. Look at each of the suggested choices and scan the description. </a:t>
            </a:r>
            <a:br>
              <a:rPr lang="en-US" b="0" i="0" u="none" strike="noStrike" baseline="0" smtClean="0">
                <a:latin typeface="Segoe"/>
                <a:ea typeface="ＭＳ ゴシック"/>
              </a:rPr>
            </a:br>
            <a:r>
              <a:rPr lang="en-US" b="0" i="0" u="none" strike="noStrike" baseline="0" smtClean="0">
                <a:latin typeface="Segoe"/>
                <a:ea typeface="ＭＳ ゴシック"/>
              </a:rPr>
              <a:t>Click </a:t>
            </a:r>
            <a:r>
              <a:rPr lang="en-US" b="1" i="0" u="none" strike="noStrike" baseline="0" smtClean="0">
                <a:latin typeface="Segoe"/>
                <a:ea typeface="ＭＳ ゴシック"/>
              </a:rPr>
              <a:t>Cancel</a:t>
            </a:r>
            <a:r>
              <a:rPr lang="en-US" b="0" i="0" u="none" strike="noStrike" baseline="0" smtClean="0">
                <a:latin typeface="Times New Roman"/>
                <a:ea typeface="ＭＳ ゴシック"/>
              </a:rPr>
              <a:t>.</a:t>
            </a:r>
          </a:p>
          <a:p>
            <a:pPr lvl="1" rtl="0">
              <a:buAutoNum type="arabicPeriod" startAt="6"/>
            </a:pPr>
            <a:r>
              <a:rPr lang="en-US" b="0" i="0" u="none" strike="noStrike" baseline="0" smtClean="0">
                <a:latin typeface="Segoe"/>
                <a:ea typeface="ＭＳ ゴシック"/>
              </a:rPr>
              <a:t>Select </a:t>
            </a:r>
            <a:r>
              <a:rPr lang="en-US" b="1" i="0" u="none" strike="noStrike" baseline="0" smtClean="0">
                <a:latin typeface="Segoe"/>
                <a:ea typeface="ＭＳ ゴシック"/>
              </a:rPr>
              <a:t>A8:F8</a:t>
            </a:r>
            <a:r>
              <a:rPr lang="en-US" b="0" i="0" u="none" strike="noStrike" baseline="0" smtClean="0">
                <a:latin typeface="Segoe"/>
                <a:ea typeface="ＭＳ ゴシック"/>
              </a:rPr>
              <a:t> and click </a:t>
            </a:r>
            <a:br>
              <a:rPr lang="en-US" b="0" i="0" u="none" strike="noStrike" baseline="0" smtClean="0">
                <a:latin typeface="Segoe"/>
                <a:ea typeface="ＭＳ ゴシック"/>
              </a:rPr>
            </a:br>
            <a:r>
              <a:rPr lang="en-US" b="0" i="0" u="none" strike="noStrike" baseline="0" smtClean="0">
                <a:latin typeface="Segoe"/>
                <a:ea typeface="ＭＳ ゴシック"/>
              </a:rPr>
              <a:t>the </a:t>
            </a:r>
            <a:r>
              <a:rPr lang="en-US" b="1" i="0" u="none" strike="noStrike" baseline="0" smtClean="0">
                <a:latin typeface="Segoe"/>
                <a:ea typeface="ＭＳ ゴシック"/>
              </a:rPr>
              <a:t>Recommended </a:t>
            </a:r>
            <a:br>
              <a:rPr lang="en-US" b="1" i="0" u="none" strike="noStrike" baseline="0" smtClean="0">
                <a:latin typeface="Segoe"/>
                <a:ea typeface="ＭＳ ゴシック"/>
              </a:rPr>
            </a:br>
            <a:r>
              <a:rPr lang="en-US" b="1" i="0" u="none" strike="noStrike" baseline="0" smtClean="0">
                <a:latin typeface="Segoe"/>
                <a:ea typeface="ＭＳ ゴシック"/>
              </a:rPr>
              <a:t>Charts</a:t>
            </a:r>
            <a:r>
              <a:rPr lang="en-US" b="0" i="0" u="none" strike="noStrike" baseline="0" smtClean="0">
                <a:latin typeface="Segoe"/>
                <a:ea typeface="ＭＳ ゴシック"/>
              </a:rPr>
              <a:t> button. Notice </a:t>
            </a:r>
            <a:br>
              <a:rPr lang="en-US" b="0" i="0" u="none" strike="noStrike" baseline="0" smtClean="0">
                <a:latin typeface="Segoe"/>
                <a:ea typeface="ＭＳ ゴシック"/>
              </a:rPr>
            </a:br>
            <a:r>
              <a:rPr lang="en-US" b="0" i="0" u="none" strike="noStrike" baseline="0" smtClean="0">
                <a:latin typeface="Segoe"/>
                <a:ea typeface="ＭＳ ゴシック"/>
              </a:rPr>
              <a:t>that the choices are </a:t>
            </a:r>
            <a:br>
              <a:rPr lang="en-US" b="0" i="0" u="none" strike="noStrike" baseline="0" smtClean="0">
                <a:latin typeface="Segoe"/>
                <a:ea typeface="ＭＳ ゴシック"/>
              </a:rPr>
            </a:br>
            <a:r>
              <a:rPr lang="en-US" b="0" i="0" u="none" strike="noStrike" baseline="0" smtClean="0">
                <a:latin typeface="Segoe"/>
                <a:ea typeface="ＭＳ ゴシック"/>
              </a:rPr>
              <a:t>even different from </a:t>
            </a:r>
            <a:br>
              <a:rPr lang="en-US" b="0" i="0" u="none" strike="noStrike" baseline="0" smtClean="0">
                <a:latin typeface="Segoe"/>
                <a:ea typeface="ＭＳ ゴシック"/>
              </a:rPr>
            </a:br>
            <a:r>
              <a:rPr lang="en-US" b="0" i="0" u="none" strike="noStrike" baseline="0" smtClean="0">
                <a:latin typeface="Segoe"/>
                <a:ea typeface="ＭＳ ゴシック"/>
              </a:rPr>
              <a:t>the options at right. </a:t>
            </a:r>
            <a:br>
              <a:rPr lang="en-US" b="0" i="0" u="none" strike="noStrike" baseline="0" smtClean="0">
                <a:latin typeface="Segoe"/>
                <a:ea typeface="ＭＳ ゴシック"/>
              </a:rPr>
            </a:br>
            <a:r>
              <a:rPr lang="en-US" b="0" i="0" u="none" strike="noStrike" baseline="0" smtClean="0">
                <a:latin typeface="Segoe"/>
                <a:ea typeface="ＭＳ ゴシック"/>
              </a:rPr>
              <a:t>Click </a:t>
            </a:r>
            <a:r>
              <a:rPr lang="en-US" b="1" i="0" u="none" strike="noStrike" baseline="0" smtClean="0">
                <a:latin typeface="Segoe"/>
                <a:ea typeface="ＭＳ ゴシック"/>
              </a:rPr>
              <a:t>Cancel</a:t>
            </a:r>
            <a:r>
              <a:rPr lang="en-US" b="0" i="0" u="none" strike="noStrike" baseline="0" smtClean="0">
                <a:latin typeface="Times New Roman"/>
                <a:ea typeface="ＭＳ ゴシック"/>
              </a:rPr>
              <a:t>.</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17</a:t>
            </a:fld>
            <a:endParaRPr lang="en-US" dirty="0"/>
          </a:p>
        </p:txBody>
      </p:sp>
      <p:pic>
        <p:nvPicPr>
          <p:cNvPr id="7" name="Picture 6" descr="1209.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95800" y="2362200"/>
            <a:ext cx="4219394" cy="3150291"/>
          </a:xfrm>
          <a:prstGeom prst="rect">
            <a:avLst/>
          </a:prstGeom>
        </p:spPr>
      </p:pic>
    </p:spTree>
    <p:extLst>
      <p:ext uri="{BB962C8B-B14F-4D97-AF65-F5344CB8AC3E}">
        <p14:creationId xmlns:p14="http://schemas.microsoft.com/office/powerpoint/2010/main" val="7366849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33"/>
                </a:solidFill>
                <a:latin typeface="Segoe"/>
                <a:ea typeface="ＭＳ ゴシック"/>
              </a:rPr>
              <a:t>Step by Step: Use Recommended Charts</a:t>
            </a:r>
          </a:p>
        </p:txBody>
      </p:sp>
      <p:sp>
        <p:nvSpPr>
          <p:cNvPr id="3" name="Text Placeholder 2"/>
          <p:cNvSpPr>
            <a:spLocks noGrp="1"/>
          </p:cNvSpPr>
          <p:nvPr>
            <p:ph type="body" idx="1"/>
          </p:nvPr>
        </p:nvSpPr>
        <p:spPr/>
        <p:txBody>
          <a:bodyPr/>
          <a:lstStyle/>
          <a:p>
            <a:pPr lvl="1" rtl="0">
              <a:buFont typeface="+mj-lt"/>
              <a:buAutoNum type="arabicPeriod" startAt="8"/>
            </a:pPr>
            <a:r>
              <a:rPr lang="en-US" b="0" i="0" u="none" strike="noStrike" baseline="0" smtClean="0">
                <a:latin typeface="Segoe"/>
                <a:ea typeface="ＭＳ ゴシック"/>
              </a:rPr>
              <a:t>Select </a:t>
            </a:r>
            <a:r>
              <a:rPr lang="en-US" b="1" i="0" u="none" strike="noStrike" baseline="0" smtClean="0">
                <a:latin typeface="Segoe"/>
                <a:ea typeface="ＭＳ ゴシック"/>
              </a:rPr>
              <a:t>A2:F2</a:t>
            </a:r>
            <a:r>
              <a:rPr lang="en-US" b="0" i="0" u="none" strike="noStrike" baseline="0" smtClean="0">
                <a:latin typeface="Segoe"/>
                <a:ea typeface="ＭＳ ゴシック"/>
              </a:rPr>
              <a:t>, hold down Ctrl, and select </a:t>
            </a:r>
            <a:r>
              <a:rPr lang="en-US" b="1" i="0" u="none" strike="noStrike" baseline="0" smtClean="0">
                <a:latin typeface="Segoe"/>
                <a:ea typeface="ＭＳ ゴシック"/>
              </a:rPr>
              <a:t>A8:F8</a:t>
            </a:r>
            <a:r>
              <a:rPr lang="en-US" b="0" i="0" u="none" strike="noStrike" baseline="0" smtClean="0">
                <a:latin typeface="Segoe"/>
                <a:ea typeface="ＭＳ ゴシック"/>
              </a:rPr>
              <a:t>. You do not have to choose adjacent ranges for your data.</a:t>
            </a:r>
          </a:p>
          <a:p>
            <a:pPr lvl="1" rtl="0">
              <a:buAutoNum type="arabicPeriod" startAt="8"/>
            </a:pPr>
            <a:r>
              <a:rPr lang="en-US" b="0" i="0" u="none" strike="noStrike" baseline="0" smtClean="0">
                <a:latin typeface="Segoe"/>
                <a:ea typeface="ＭＳ ゴシック"/>
              </a:rPr>
              <a:t>Click the </a:t>
            </a:r>
            <a:r>
              <a:rPr lang="en-US" b="1" i="0" u="none" strike="noStrike" baseline="0" smtClean="0">
                <a:latin typeface="Segoe"/>
                <a:ea typeface="ＭＳ ゴシック"/>
              </a:rPr>
              <a:t>Recommended Charts</a:t>
            </a:r>
            <a:r>
              <a:rPr lang="en-US" b="0" i="0" u="none" strike="noStrike" baseline="0" smtClean="0">
                <a:latin typeface="Segoe"/>
                <a:ea typeface="ＭＳ ゴシック"/>
              </a:rPr>
              <a:t> button. Notice that the recommended </a:t>
            </a:r>
            <a:br>
              <a:rPr lang="en-US" b="0" i="0" u="none" strike="noStrike" baseline="0" smtClean="0">
                <a:latin typeface="Segoe"/>
                <a:ea typeface="ＭＳ ゴシック"/>
              </a:rPr>
            </a:br>
            <a:r>
              <a:rPr lang="en-US" b="0" i="0" u="none" strike="noStrike" baseline="0" smtClean="0">
                <a:latin typeface="Segoe"/>
                <a:ea typeface="ＭＳ ゴシック"/>
              </a:rPr>
              <a:t>choices at right are </a:t>
            </a:r>
            <a:br>
              <a:rPr lang="en-US" b="0" i="0" u="none" strike="noStrike" baseline="0" smtClean="0">
                <a:latin typeface="Segoe"/>
                <a:ea typeface="ＭＳ ゴシック"/>
              </a:rPr>
            </a:br>
            <a:r>
              <a:rPr lang="en-US" b="0" i="0" u="none" strike="noStrike" baseline="0" smtClean="0">
                <a:latin typeface="Segoe"/>
                <a:ea typeface="ＭＳ ゴシック"/>
              </a:rPr>
              <a:t>the same slide 28 </a:t>
            </a:r>
            <a:br>
              <a:rPr lang="en-US" b="0" i="0" u="none" strike="noStrike" baseline="0" smtClean="0">
                <a:latin typeface="Segoe"/>
                <a:ea typeface="ＭＳ ゴシック"/>
              </a:rPr>
            </a:br>
            <a:r>
              <a:rPr lang="en-US" b="0" i="0" u="none" strike="noStrike" baseline="0" smtClean="0">
                <a:latin typeface="Segoe"/>
                <a:ea typeface="ＭＳ ゴシック"/>
              </a:rPr>
              <a:t>because the first </a:t>
            </a:r>
            <a:br>
              <a:rPr lang="en-US" b="0" i="0" u="none" strike="noStrike" baseline="0" smtClean="0">
                <a:latin typeface="Segoe"/>
                <a:ea typeface="ＭＳ ゴシック"/>
              </a:rPr>
            </a:br>
            <a:r>
              <a:rPr lang="en-US" b="0" i="0" u="none" strike="noStrike" baseline="0" smtClean="0">
                <a:latin typeface="Segoe"/>
                <a:ea typeface="ＭＳ ゴシック"/>
              </a:rPr>
              <a:t>row includes years </a:t>
            </a:r>
            <a:br>
              <a:rPr lang="en-US" b="0" i="0" u="none" strike="noStrike" baseline="0" smtClean="0">
                <a:latin typeface="Segoe"/>
                <a:ea typeface="ＭＳ ゴシック"/>
              </a:rPr>
            </a:br>
            <a:r>
              <a:rPr lang="en-US" b="0" i="0" u="none" strike="noStrike" baseline="0" smtClean="0">
                <a:latin typeface="Segoe"/>
                <a:ea typeface="ＭＳ ゴシック"/>
              </a:rPr>
              <a:t>and the second row </a:t>
            </a:r>
            <a:br>
              <a:rPr lang="en-US" b="0" i="0" u="none" strike="noStrike" baseline="0" smtClean="0">
                <a:latin typeface="Segoe"/>
                <a:ea typeface="ＭＳ ゴシック"/>
              </a:rPr>
            </a:br>
            <a:r>
              <a:rPr lang="en-US" b="0" i="0" u="none" strike="noStrike" baseline="0" smtClean="0">
                <a:latin typeface="Segoe"/>
                <a:ea typeface="ＭＳ ゴシック"/>
              </a:rPr>
              <a:t>includes values. </a:t>
            </a:r>
            <a:br>
              <a:rPr lang="en-US" b="0" i="0" u="none" strike="noStrike" baseline="0" smtClean="0">
                <a:latin typeface="Segoe"/>
                <a:ea typeface="ＭＳ ゴシック"/>
              </a:rPr>
            </a:br>
            <a:r>
              <a:rPr lang="en-US" b="0" i="0" u="none" strike="noStrike" baseline="0" smtClean="0">
                <a:latin typeface="Segoe"/>
                <a:ea typeface="ＭＳ ゴシック"/>
              </a:rPr>
              <a:t>Click </a:t>
            </a:r>
            <a:r>
              <a:rPr lang="en-US" b="1" i="0" u="none" strike="noStrike" baseline="0" smtClean="0">
                <a:latin typeface="Segoe"/>
                <a:ea typeface="ＭＳ ゴシック"/>
              </a:rPr>
              <a:t>OK</a:t>
            </a:r>
            <a:r>
              <a:rPr lang="en-US" b="0" i="0" u="none" strike="noStrike" baseline="0" smtClean="0">
                <a:latin typeface="Times New Roman"/>
                <a:ea typeface="ＭＳ ゴシック"/>
              </a:rPr>
              <a:t>.</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18</a:t>
            </a:fld>
            <a:endParaRPr lang="en-US" dirty="0"/>
          </a:p>
        </p:txBody>
      </p:sp>
      <p:pic>
        <p:nvPicPr>
          <p:cNvPr id="8" name="Picture 7" descr="121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38600" y="2959200"/>
            <a:ext cx="4751923" cy="2791986"/>
          </a:xfrm>
          <a:prstGeom prst="rect">
            <a:avLst/>
          </a:prstGeom>
        </p:spPr>
      </p:pic>
    </p:spTree>
    <p:extLst>
      <p:ext uri="{BB962C8B-B14F-4D97-AF65-F5344CB8AC3E}">
        <p14:creationId xmlns:p14="http://schemas.microsoft.com/office/powerpoint/2010/main" val="35500789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33"/>
                </a:solidFill>
                <a:latin typeface="Segoe"/>
                <a:ea typeface="ＭＳ ゴシック"/>
              </a:rPr>
              <a:t>Step by Step: Use Recommended Charts</a:t>
            </a:r>
          </a:p>
        </p:txBody>
      </p:sp>
      <p:sp>
        <p:nvSpPr>
          <p:cNvPr id="3" name="Text Placeholder 2"/>
          <p:cNvSpPr>
            <a:spLocks noGrp="1"/>
          </p:cNvSpPr>
          <p:nvPr>
            <p:ph type="body" idx="1"/>
          </p:nvPr>
        </p:nvSpPr>
        <p:spPr/>
        <p:txBody>
          <a:bodyPr/>
          <a:lstStyle/>
          <a:p>
            <a:pPr lvl="1" rtl="0">
              <a:buFont typeface="+mj-lt"/>
              <a:buAutoNum type="arabicPeriod" startAt="10"/>
            </a:pPr>
            <a:r>
              <a:rPr lang="en-US" b="0" i="0" u="none" strike="noStrike" baseline="0" smtClean="0">
                <a:latin typeface="Segoe"/>
                <a:ea typeface="ＭＳ ゴシック"/>
              </a:rPr>
              <a:t>Click the </a:t>
            </a:r>
            <a:r>
              <a:rPr lang="en-US" b="1" i="0" u="none" strike="noStrike" baseline="0" smtClean="0">
                <a:latin typeface="Segoe"/>
                <a:ea typeface="ＭＳ ゴシック"/>
              </a:rPr>
              <a:t>Move Chart</a:t>
            </a:r>
            <a:r>
              <a:rPr lang="en-US" b="0" i="0" u="none" strike="noStrike" baseline="0" smtClean="0">
                <a:latin typeface="Segoe"/>
                <a:ea typeface="ＭＳ ゴシック"/>
              </a:rPr>
              <a:t> button, and in the New sheet box, type </a:t>
            </a:r>
            <a:r>
              <a:rPr lang="en-US" b="1" i="0" u="none" strike="noStrike" baseline="0" smtClean="0">
                <a:latin typeface="Segoe"/>
                <a:ea typeface="ＭＳ ゴシック"/>
              </a:rPr>
              <a:t>TotalLine</a:t>
            </a:r>
            <a:r>
              <a:rPr lang="en-US" b="0" i="0" u="none" strike="noStrike" baseline="0" smtClean="0">
                <a:latin typeface="Segoe"/>
                <a:ea typeface="ＭＳ ゴシック"/>
              </a:rPr>
              <a:t>, and then click </a:t>
            </a:r>
            <a:r>
              <a:rPr lang="en-US" b="1" i="0" u="none" strike="noStrike" baseline="0" smtClean="0">
                <a:latin typeface="Segoe"/>
                <a:ea typeface="ＭＳ ゴシック"/>
              </a:rPr>
              <a:t>OK</a:t>
            </a:r>
            <a:r>
              <a:rPr lang="en-US" b="0" i="0" u="none" strike="noStrike" baseline="0" smtClean="0">
                <a:latin typeface="Times New Roman"/>
                <a:ea typeface="ＭＳ ゴシック"/>
              </a:rPr>
              <a:t>.</a:t>
            </a:r>
          </a:p>
          <a:p>
            <a:pPr lvl="1" rtl="0">
              <a:buAutoNum type="arabicPeriod" startAt="10"/>
            </a:pPr>
            <a:r>
              <a:rPr lang="en-US" i="0" u="none" strike="noStrike" baseline="0" smtClean="0">
                <a:latin typeface="Segoe"/>
                <a:ea typeface="ＭＳ ゴシック"/>
              </a:rPr>
              <a:t> </a:t>
            </a:r>
            <a:r>
              <a:rPr lang="en-US" b="1" i="0" u="none" strike="noStrike" baseline="0" smtClean="0">
                <a:latin typeface="Segoe"/>
                <a:ea typeface="ＭＳ ゴシック"/>
              </a:rPr>
              <a:t>SAVE</a:t>
            </a:r>
            <a:r>
              <a:rPr lang="en-US" b="0" i="0" u="none" strike="noStrike" baseline="0" smtClean="0">
                <a:latin typeface="Segoe"/>
                <a:ea typeface="ＭＳ ゴシック"/>
              </a:rPr>
              <a:t> the workbook.</a:t>
            </a:r>
          </a:p>
          <a:p>
            <a:pPr lvl="0" rtl="0"/>
            <a:r>
              <a:rPr lang="en-US" b="1" i="0" u="none" strike="noStrike" baseline="0" smtClean="0">
                <a:latin typeface="Segoe"/>
                <a:ea typeface="ＭＳ ゴシック"/>
              </a:rPr>
              <a:t>PAUSE. LEAVE</a:t>
            </a:r>
            <a:r>
              <a:rPr lang="en-US" b="0" i="0" u="none" strike="noStrike" baseline="0" smtClean="0">
                <a:latin typeface="Segoe"/>
                <a:ea typeface="ＭＳ ゴシック"/>
              </a:rPr>
              <a:t> the workbook open for the next exercise.</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19</a:t>
            </a:fld>
            <a:endParaRPr lang="en-US" dirty="0"/>
          </a:p>
        </p:txBody>
      </p:sp>
    </p:spTree>
    <p:extLst>
      <p:ext uri="{BB962C8B-B14F-4D97-AF65-F5344CB8AC3E}">
        <p14:creationId xmlns:p14="http://schemas.microsoft.com/office/powerpoint/2010/main" val="2690636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33"/>
                </a:solidFill>
                <a:latin typeface="Segoe"/>
                <a:ea typeface="ＭＳ ゴシック"/>
              </a:rPr>
              <a:t>Objectives</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2</a:t>
            </a:fld>
            <a:endParaRPr lang="en-US" dirty="0"/>
          </a:p>
        </p:txBody>
      </p:sp>
      <p:pic>
        <p:nvPicPr>
          <p:cNvPr id="7" name="Picture 6" descr="120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5295" y="1715858"/>
            <a:ext cx="7985305" cy="3846742"/>
          </a:xfrm>
          <a:prstGeom prst="rect">
            <a:avLst/>
          </a:prstGeom>
        </p:spPr>
      </p:pic>
    </p:spTree>
    <p:extLst>
      <p:ext uri="{BB962C8B-B14F-4D97-AF65-F5344CB8AC3E}">
        <p14:creationId xmlns:p14="http://schemas.microsoft.com/office/powerpoint/2010/main" val="26360176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33"/>
                </a:solidFill>
                <a:latin typeface="Segoe"/>
                <a:ea typeface="ＭＳ ゴシック"/>
              </a:rPr>
              <a:t>Step by Step: Create a Bar Chart</a:t>
            </a:r>
          </a:p>
        </p:txBody>
      </p:sp>
      <p:sp>
        <p:nvSpPr>
          <p:cNvPr id="3" name="Text Placeholder 2"/>
          <p:cNvSpPr>
            <a:spLocks noGrp="1"/>
          </p:cNvSpPr>
          <p:nvPr>
            <p:ph type="body" idx="1"/>
          </p:nvPr>
        </p:nvSpPr>
        <p:spPr/>
        <p:txBody>
          <a:bodyPr/>
          <a:lstStyle/>
          <a:p>
            <a:pPr lvl="0" rtl="0"/>
            <a:r>
              <a:rPr lang="en-US" b="1" i="0" u="none" strike="noStrike" baseline="0" smtClean="0">
                <a:latin typeface="Segoe"/>
                <a:ea typeface="ＭＳ ゴシック"/>
              </a:rPr>
              <a:t>GET READY</a:t>
            </a:r>
            <a:r>
              <a:rPr lang="en-US" b="1" i="0" u="none" strike="noStrike" baseline="0" smtClean="0">
                <a:latin typeface="Times New Roman"/>
                <a:ea typeface="ＭＳ ゴシック"/>
              </a:rPr>
              <a:t>.</a:t>
            </a:r>
            <a:r>
              <a:rPr lang="en-US" b="0" i="0" u="none" strike="noStrike" baseline="0" smtClean="0">
                <a:latin typeface="Segoe"/>
                <a:ea typeface="ＭＳ ゴシック"/>
              </a:rPr>
              <a:t> </a:t>
            </a:r>
            <a:r>
              <a:rPr lang="en-US" b="1" i="0" u="none" strike="noStrike" baseline="0" smtClean="0">
                <a:latin typeface="Segoe"/>
                <a:ea typeface="ＭＳ ゴシック"/>
              </a:rPr>
              <a:t>USE</a:t>
            </a:r>
            <a:r>
              <a:rPr lang="en-US" b="0" i="0" u="none" strike="noStrike" baseline="0" smtClean="0">
                <a:latin typeface="Segoe"/>
                <a:ea typeface="ＭＳ ゴシック"/>
              </a:rPr>
              <a:t> the workbook from the previous exercise.</a:t>
            </a:r>
          </a:p>
          <a:p>
            <a:pPr lvl="1" rtl="0"/>
            <a:r>
              <a:rPr lang="en-US" b="0" i="0" u="none" strike="noStrike" baseline="0" smtClean="0">
                <a:latin typeface="Segoe"/>
                <a:ea typeface="ＭＳ ゴシック"/>
              </a:rPr>
              <a:t>Click the </a:t>
            </a:r>
            <a:r>
              <a:rPr lang="en-US" b="1" i="0" u="none" strike="noStrike" baseline="0" smtClean="0">
                <a:latin typeface="Segoe"/>
                <a:ea typeface="ＭＳ ゴシック"/>
              </a:rPr>
              <a:t>Data</a:t>
            </a:r>
            <a:r>
              <a:rPr lang="en-US" b="0" i="0" u="none" strike="noStrike" baseline="0" smtClean="0">
                <a:latin typeface="Segoe"/>
                <a:ea typeface="ＭＳ ゴシック"/>
              </a:rPr>
              <a:t> worksheet tab.</a:t>
            </a:r>
          </a:p>
          <a:p>
            <a:pPr lvl="1" rtl="0"/>
            <a:r>
              <a:rPr lang="en-US" b="0" i="0" u="none" strike="noStrike" baseline="0" smtClean="0">
                <a:latin typeface="Segoe"/>
                <a:ea typeface="ＭＳ ゴシック"/>
              </a:rPr>
              <a:t>Select cells </a:t>
            </a:r>
            <a:r>
              <a:rPr lang="en-US" b="1" i="0" u="none" strike="noStrike" baseline="0" smtClean="0">
                <a:latin typeface="Segoe"/>
                <a:ea typeface="ＭＳ ゴシック"/>
              </a:rPr>
              <a:t>A2:F7</a:t>
            </a:r>
            <a:r>
              <a:rPr lang="en-US" b="0" i="0" u="none" strike="noStrike" baseline="0" smtClean="0">
                <a:latin typeface="Segoe"/>
                <a:ea typeface="ＭＳ ゴシック"/>
              </a:rPr>
              <a:t>and on the INSERT tab, in the Charts group, click the </a:t>
            </a:r>
            <a:r>
              <a:rPr lang="en-US" b="1" i="0" u="none" strike="noStrike" baseline="0" smtClean="0">
                <a:latin typeface="Segoe"/>
                <a:ea typeface="ＭＳ ゴシック"/>
              </a:rPr>
              <a:t>Bar</a:t>
            </a:r>
            <a:r>
              <a:rPr lang="en-US" b="0" i="0" u="none" strike="noStrike" baseline="0" smtClean="0">
                <a:latin typeface="Segoe"/>
                <a:ea typeface="ＭＳ ゴシック"/>
              </a:rPr>
              <a:t> button.</a:t>
            </a:r>
          </a:p>
          <a:p>
            <a:pPr lvl="1" rtl="0"/>
            <a:r>
              <a:rPr lang="en-US" b="0" i="0" u="none" strike="noStrike" baseline="0" smtClean="0">
                <a:latin typeface="Segoe"/>
                <a:ea typeface="ＭＳ ゴシック"/>
              </a:rPr>
              <a:t>Click the </a:t>
            </a:r>
            <a:r>
              <a:rPr lang="en-US" b="1" i="0" u="none" strike="noStrike" baseline="0" smtClean="0">
                <a:latin typeface="Segoe"/>
                <a:ea typeface="ＭＳ ゴシック"/>
              </a:rPr>
              <a:t>3-D</a:t>
            </a:r>
            <a:r>
              <a:rPr lang="en-US" b="0" i="0" u="none" strike="noStrike" baseline="0" smtClean="0">
                <a:latin typeface="Segoe"/>
                <a:ea typeface="ＭＳ ゴシック"/>
              </a:rPr>
              <a:t> </a:t>
            </a:r>
            <a:r>
              <a:rPr lang="en-US" b="1" i="0" u="none" strike="noStrike" baseline="0" smtClean="0">
                <a:latin typeface="Segoe"/>
                <a:ea typeface="ＭＳ ゴシック"/>
              </a:rPr>
              <a:t>Clustered Bar</a:t>
            </a:r>
            <a:r>
              <a:rPr lang="en-US" b="0" i="0" u="none" strike="noStrike" baseline="0" smtClean="0">
                <a:latin typeface="Segoe"/>
                <a:ea typeface="ＭＳ ゴシック"/>
              </a:rPr>
              <a:t> subtype. The data is displayed in a clustered bar chart and the DESIGN tab is active on the CHART TOOLS tab.</a:t>
            </a:r>
          </a:p>
          <a:p>
            <a:pPr lvl="1"/>
            <a:r>
              <a:rPr lang="en-US">
                <a:latin typeface="Segoe"/>
                <a:ea typeface="ＭＳ ゴシック"/>
              </a:rPr>
              <a:t>Drag the clustered bar chart on the left below the worksheet data.</a:t>
            </a:r>
          </a:p>
          <a:p>
            <a:pPr lvl="1"/>
            <a:r>
              <a:rPr lang="en-US">
                <a:latin typeface="Segoe"/>
                <a:ea typeface="ＭＳ ゴシック"/>
              </a:rPr>
              <a:t>Select </a:t>
            </a:r>
            <a:r>
              <a:rPr lang="en-US" b="1">
                <a:latin typeface="Segoe"/>
                <a:ea typeface="ＭＳ ゴシック"/>
              </a:rPr>
              <a:t>A2:F7</a:t>
            </a:r>
            <a:r>
              <a:rPr lang="en-US">
                <a:latin typeface="Segoe"/>
                <a:ea typeface="ＭＳ ゴシック"/>
              </a:rPr>
              <a:t>. On the </a:t>
            </a:r>
            <a:r>
              <a:rPr lang="en-US" b="1">
                <a:latin typeface="Segoe"/>
                <a:ea typeface="ＭＳ ゴシック"/>
              </a:rPr>
              <a:t>INSERT</a:t>
            </a:r>
            <a:r>
              <a:rPr lang="en-US">
                <a:latin typeface="Segoe"/>
                <a:ea typeface="ＭＳ ゴシック"/>
              </a:rPr>
              <a:t> tab, in the Charts group, click the </a:t>
            </a:r>
            <a:r>
              <a:rPr lang="en-US" b="1">
                <a:latin typeface="Segoe"/>
                <a:ea typeface="ＭＳ ゴシック"/>
              </a:rPr>
              <a:t>Bar</a:t>
            </a:r>
            <a:r>
              <a:rPr lang="en-US">
                <a:latin typeface="Segoe"/>
                <a:ea typeface="ＭＳ ゴシック"/>
              </a:rPr>
              <a:t> button.</a:t>
            </a:r>
          </a:p>
          <a:p>
            <a:pPr lvl="1"/>
            <a:r>
              <a:rPr lang="en-US">
                <a:latin typeface="Segoe"/>
                <a:ea typeface="ＭＳ ゴシック"/>
              </a:rPr>
              <a:t>Click the </a:t>
            </a:r>
            <a:r>
              <a:rPr lang="en-US" b="1">
                <a:latin typeface="Segoe"/>
                <a:ea typeface="ＭＳ ゴシック"/>
              </a:rPr>
              <a:t>3-D Stacked Bar</a:t>
            </a:r>
            <a:r>
              <a:rPr lang="en-US">
                <a:latin typeface="Segoe"/>
                <a:ea typeface="ＭＳ ゴシック"/>
              </a:rPr>
              <a:t> subtype.</a:t>
            </a:r>
          </a:p>
          <a:p>
            <a:pPr lvl="1" rtl="0"/>
            <a:endParaRPr lang="en-US" b="0" i="0" u="none" strike="noStrike" baseline="0" smtClean="0">
              <a:latin typeface="Segoe"/>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20</a:t>
            </a:fld>
            <a:endParaRPr lang="en-US" dirty="0"/>
          </a:p>
        </p:txBody>
      </p:sp>
    </p:spTree>
    <p:extLst>
      <p:ext uri="{BB962C8B-B14F-4D97-AF65-F5344CB8AC3E}">
        <p14:creationId xmlns:p14="http://schemas.microsoft.com/office/powerpoint/2010/main" val="11591191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33"/>
                </a:solidFill>
                <a:latin typeface="Segoe"/>
                <a:ea typeface="ＭＳ ゴシック"/>
              </a:rPr>
              <a:t>Step by Step: Create a Bar Chart</a:t>
            </a:r>
          </a:p>
        </p:txBody>
      </p:sp>
      <p:sp>
        <p:nvSpPr>
          <p:cNvPr id="3" name="Text Placeholder 2"/>
          <p:cNvSpPr>
            <a:spLocks noGrp="1"/>
          </p:cNvSpPr>
          <p:nvPr>
            <p:ph type="body" idx="1"/>
          </p:nvPr>
        </p:nvSpPr>
        <p:spPr/>
        <p:txBody>
          <a:bodyPr/>
          <a:lstStyle/>
          <a:p>
            <a:pPr lvl="1" rtl="0">
              <a:buFont typeface="+mj-lt"/>
              <a:buAutoNum type="arabicPeriod" startAt="7"/>
            </a:pPr>
            <a:r>
              <a:rPr lang="en-US" sz="2000" b="0" i="0" u="none" strike="noStrike" baseline="0" smtClean="0">
                <a:latin typeface="Segoe"/>
                <a:ea typeface="ＭＳ ゴシック"/>
              </a:rPr>
              <a:t>Position the stacked </a:t>
            </a:r>
            <a:br>
              <a:rPr lang="en-US" sz="2000" b="0" i="0" u="none" strike="noStrike" baseline="0" smtClean="0">
                <a:latin typeface="Segoe"/>
                <a:ea typeface="ＭＳ ゴシック"/>
              </a:rPr>
            </a:br>
            <a:r>
              <a:rPr lang="en-US" sz="2000" b="0" i="0" u="none" strike="noStrike" baseline="0" smtClean="0">
                <a:latin typeface="Segoe"/>
                <a:ea typeface="ＭＳ ゴシック"/>
              </a:rPr>
              <a:t>bar graph next to the </a:t>
            </a:r>
            <a:br>
              <a:rPr lang="en-US" sz="2000" b="0" i="0" u="none" strike="noStrike" baseline="0" smtClean="0">
                <a:latin typeface="Segoe"/>
                <a:ea typeface="ＭＳ ゴシック"/>
              </a:rPr>
            </a:br>
            <a:r>
              <a:rPr lang="en-US" sz="2000" b="0" i="0" u="none" strike="noStrike" baseline="0" smtClean="0">
                <a:latin typeface="Segoe"/>
                <a:ea typeface="ＭＳ ゴシック"/>
              </a:rPr>
              <a:t>3-D bar graph. Your </a:t>
            </a:r>
            <a:br>
              <a:rPr lang="en-US" sz="2000" b="0" i="0" u="none" strike="noStrike" baseline="0" smtClean="0">
                <a:latin typeface="Segoe"/>
                <a:ea typeface="ＭＳ ゴシック"/>
              </a:rPr>
            </a:br>
            <a:r>
              <a:rPr lang="en-US" sz="2000" b="0" i="0" u="none" strike="noStrike" baseline="0" smtClean="0">
                <a:latin typeface="Segoe"/>
                <a:ea typeface="ＭＳ ゴシック"/>
              </a:rPr>
              <a:t>worksheet should look </a:t>
            </a:r>
            <a:br>
              <a:rPr lang="en-US" sz="2000" b="0" i="0" u="none" strike="noStrike" baseline="0" smtClean="0">
                <a:latin typeface="Segoe"/>
                <a:ea typeface="ＭＳ ゴシック"/>
              </a:rPr>
            </a:br>
            <a:r>
              <a:rPr lang="en-US" sz="2000" b="0" i="0" u="none" strike="noStrike" baseline="0" smtClean="0">
                <a:latin typeface="Segoe"/>
                <a:ea typeface="ＭＳ ゴシック"/>
              </a:rPr>
              <a:t>like the figure at right.</a:t>
            </a:r>
          </a:p>
          <a:p>
            <a:pPr lvl="1">
              <a:buFont typeface="+mj-lt"/>
              <a:buAutoNum type="arabicPeriod" startAt="8"/>
            </a:pPr>
            <a:r>
              <a:rPr lang="en-US" sz="2000">
                <a:latin typeface="Segoe"/>
                <a:ea typeface="ＭＳ ゴシック"/>
              </a:rPr>
              <a:t>Click the </a:t>
            </a:r>
            <a:r>
              <a:rPr lang="en-US" sz="2000" b="1">
                <a:latin typeface="Segoe"/>
                <a:ea typeface="ＭＳ ゴシック"/>
              </a:rPr>
              <a:t>Move Chart</a:t>
            </a:r>
            <a:r>
              <a:rPr lang="en-US" sz="2000">
                <a:latin typeface="Segoe"/>
                <a:ea typeface="ＭＳ ゴシック"/>
              </a:rPr>
              <a:t> </a:t>
            </a:r>
            <a:br>
              <a:rPr lang="en-US" sz="2000">
                <a:latin typeface="Segoe"/>
                <a:ea typeface="ＭＳ ゴシック"/>
              </a:rPr>
            </a:br>
            <a:r>
              <a:rPr lang="en-US" sz="2000">
                <a:latin typeface="Segoe"/>
                <a:ea typeface="ＭＳ ゴシック"/>
              </a:rPr>
              <a:t>button, and in the New </a:t>
            </a:r>
            <a:br>
              <a:rPr lang="en-US" sz="2000">
                <a:latin typeface="Segoe"/>
                <a:ea typeface="ＭＳ ゴシック"/>
              </a:rPr>
            </a:br>
            <a:r>
              <a:rPr lang="en-US" sz="2000">
                <a:latin typeface="Segoe"/>
                <a:ea typeface="ＭＳ ゴシック"/>
              </a:rPr>
              <a:t>sheet box, type </a:t>
            </a:r>
            <a:r>
              <a:rPr lang="en-US" sz="2000" b="1">
                <a:latin typeface="Segoe"/>
                <a:ea typeface="ＭＳ ゴシック"/>
              </a:rPr>
              <a:t>StackedBar</a:t>
            </a:r>
            <a:r>
              <a:rPr lang="en-US" sz="2000">
                <a:latin typeface="Segoe"/>
                <a:ea typeface="ＭＳ ゴシック"/>
              </a:rPr>
              <a:t> </a:t>
            </a:r>
            <a:br>
              <a:rPr lang="en-US" sz="2000">
                <a:latin typeface="Segoe"/>
                <a:ea typeface="ＭＳ ゴシック"/>
              </a:rPr>
            </a:br>
            <a:r>
              <a:rPr lang="en-US" sz="2000">
                <a:latin typeface="Segoe"/>
                <a:ea typeface="ＭＳ ゴシック"/>
              </a:rPr>
              <a:t>and click </a:t>
            </a:r>
            <a:r>
              <a:rPr lang="en-US" sz="2000" b="1">
                <a:latin typeface="Segoe"/>
                <a:ea typeface="ＭＳ ゴシック"/>
              </a:rPr>
              <a:t>OK</a:t>
            </a:r>
            <a:r>
              <a:rPr lang="en-US" sz="2000">
                <a:latin typeface="Times New Roman"/>
                <a:ea typeface="ＭＳ ゴシック"/>
              </a:rPr>
              <a:t>.</a:t>
            </a:r>
          </a:p>
          <a:p>
            <a:pPr lvl="1">
              <a:buAutoNum type="arabicPeriod" startAt="8"/>
            </a:pPr>
            <a:r>
              <a:rPr lang="en-US" sz="2000">
                <a:latin typeface="Segoe"/>
                <a:ea typeface="ＭＳ ゴシック"/>
              </a:rPr>
              <a:t>Click the </a:t>
            </a:r>
            <a:r>
              <a:rPr lang="en-US" sz="2000" b="1">
                <a:latin typeface="Segoe"/>
                <a:ea typeface="ＭＳ ゴシック"/>
              </a:rPr>
              <a:t>Data</a:t>
            </a:r>
            <a:r>
              <a:rPr lang="en-US" sz="2000">
                <a:latin typeface="Segoe"/>
                <a:ea typeface="ＭＳ ゴシック"/>
              </a:rPr>
              <a:t> work-</a:t>
            </a:r>
            <a:br>
              <a:rPr lang="en-US" sz="2000">
                <a:latin typeface="Segoe"/>
                <a:ea typeface="ＭＳ ゴシック"/>
              </a:rPr>
            </a:br>
            <a:r>
              <a:rPr lang="en-US" sz="2000">
                <a:latin typeface="Segoe"/>
                <a:ea typeface="ＭＳ ゴシック"/>
              </a:rPr>
              <a:t>sheet tab, click the clustered bar chart, click the </a:t>
            </a:r>
            <a:r>
              <a:rPr lang="en-US" sz="2000" b="1">
                <a:latin typeface="Segoe"/>
                <a:ea typeface="ＭＳ ゴシック"/>
              </a:rPr>
              <a:t>Move Chart</a:t>
            </a:r>
            <a:r>
              <a:rPr lang="en-US" sz="2000">
                <a:latin typeface="Segoe"/>
                <a:ea typeface="ＭＳ ゴシック"/>
              </a:rPr>
              <a:t> button, and in the New sheet box, type </a:t>
            </a:r>
            <a:r>
              <a:rPr lang="en-US" sz="2000" b="1">
                <a:latin typeface="Segoe"/>
                <a:ea typeface="ＭＳ ゴシック"/>
              </a:rPr>
              <a:t>ClusteredBar</a:t>
            </a:r>
            <a:r>
              <a:rPr lang="en-US" sz="2000">
                <a:latin typeface="Segoe"/>
                <a:ea typeface="ＭＳ ゴシック"/>
              </a:rPr>
              <a:t>, then click </a:t>
            </a:r>
            <a:r>
              <a:rPr lang="en-US" sz="2000" b="1">
                <a:latin typeface="Segoe"/>
                <a:ea typeface="ＭＳ ゴシック"/>
              </a:rPr>
              <a:t>OK</a:t>
            </a:r>
            <a:r>
              <a:rPr lang="en-US" sz="2000">
                <a:latin typeface="Times New Roman"/>
                <a:ea typeface="ＭＳ ゴシック"/>
              </a:rPr>
              <a:t>.</a:t>
            </a:r>
          </a:p>
          <a:p>
            <a:pPr lvl="1">
              <a:buAutoNum type="arabicPeriod" startAt="8"/>
            </a:pPr>
            <a:r>
              <a:rPr lang="en-US" sz="2000">
                <a:latin typeface="Segoe"/>
                <a:ea typeface="ＭＳ ゴシック"/>
              </a:rPr>
              <a:t> </a:t>
            </a:r>
            <a:r>
              <a:rPr lang="en-US" sz="2000" b="1">
                <a:latin typeface="Segoe"/>
                <a:ea typeface="ＭＳ ゴシック"/>
              </a:rPr>
              <a:t>SAVE</a:t>
            </a:r>
            <a:r>
              <a:rPr lang="en-US" sz="2000">
                <a:latin typeface="Segoe"/>
                <a:ea typeface="ＭＳ ゴシック"/>
              </a:rPr>
              <a:t> the workbook. </a:t>
            </a:r>
            <a:r>
              <a:rPr lang="en-US" sz="2000" b="1">
                <a:latin typeface="Segoe"/>
                <a:ea typeface="ＭＳ ゴシック"/>
              </a:rPr>
              <a:t>PAUSE. LEAVE</a:t>
            </a:r>
            <a:r>
              <a:rPr lang="en-US" sz="2000">
                <a:latin typeface="Segoe"/>
                <a:ea typeface="ＭＳ ゴシック"/>
              </a:rPr>
              <a:t> the workbook open.</a:t>
            </a:r>
          </a:p>
          <a:p>
            <a:pPr lvl="1" rtl="0">
              <a:buFont typeface="+mj-lt"/>
              <a:buAutoNum type="arabicPeriod" startAt="7"/>
            </a:pPr>
            <a:endParaRPr lang="en-US" sz="2000" b="0" i="0" u="none" strike="noStrike" baseline="0" smtClean="0">
              <a:latin typeface="Segoe"/>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21</a:t>
            </a:fld>
            <a:endParaRPr lang="en-US" dirty="0"/>
          </a:p>
        </p:txBody>
      </p:sp>
      <p:pic>
        <p:nvPicPr>
          <p:cNvPr id="7" name="Picture 6" descr="121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24400" y="1828800"/>
            <a:ext cx="4048593" cy="2667000"/>
          </a:xfrm>
          <a:prstGeom prst="rect">
            <a:avLst/>
          </a:prstGeom>
        </p:spPr>
      </p:pic>
    </p:spTree>
    <p:extLst>
      <p:ext uri="{BB962C8B-B14F-4D97-AF65-F5344CB8AC3E}">
        <p14:creationId xmlns:p14="http://schemas.microsoft.com/office/powerpoint/2010/main" val="40300499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33"/>
                </a:solidFill>
                <a:latin typeface="Segoe"/>
                <a:ea typeface="ＭＳ ゴシック"/>
              </a:rPr>
              <a:t>Step by Step: Format a Chart with a Quick Style</a:t>
            </a:r>
          </a:p>
        </p:txBody>
      </p:sp>
      <p:sp>
        <p:nvSpPr>
          <p:cNvPr id="3" name="Text Placeholder 2"/>
          <p:cNvSpPr>
            <a:spLocks noGrp="1"/>
          </p:cNvSpPr>
          <p:nvPr>
            <p:ph type="body" idx="1"/>
          </p:nvPr>
        </p:nvSpPr>
        <p:spPr/>
        <p:txBody>
          <a:bodyPr/>
          <a:lstStyle/>
          <a:p>
            <a:pPr lvl="0" rtl="0"/>
            <a:r>
              <a:rPr lang="en-US" sz="2000" b="1" i="0" u="none" strike="noStrike" baseline="0" smtClean="0">
                <a:latin typeface="Segoe"/>
                <a:ea typeface="ＭＳ ゴシック"/>
              </a:rPr>
              <a:t>GET READY</a:t>
            </a:r>
            <a:r>
              <a:rPr lang="en-US" sz="2000" b="1" i="0" u="none" strike="noStrike" baseline="0" smtClean="0">
                <a:latin typeface="Times New Roman"/>
                <a:ea typeface="ＭＳ ゴシック"/>
              </a:rPr>
              <a:t>.</a:t>
            </a:r>
            <a:r>
              <a:rPr lang="en-US" sz="2000" b="0" i="0" u="none" strike="noStrike" baseline="0" smtClean="0">
                <a:latin typeface="Segoe"/>
                <a:ea typeface="ＭＳ ゴシック"/>
              </a:rPr>
              <a:t> </a:t>
            </a:r>
            <a:r>
              <a:rPr lang="en-US" sz="2000" b="1" i="0" u="none" strike="noStrike" baseline="0" smtClean="0">
                <a:latin typeface="Segoe"/>
                <a:ea typeface="ＭＳ ゴシック"/>
              </a:rPr>
              <a:t>USE</a:t>
            </a:r>
            <a:r>
              <a:rPr lang="en-US" sz="2000" b="0" i="0" u="none" strike="noStrike" baseline="0" smtClean="0">
                <a:latin typeface="Segoe"/>
                <a:ea typeface="ＭＳ ゴシック"/>
              </a:rPr>
              <a:t> the workbook from the previous exercise.</a:t>
            </a:r>
          </a:p>
          <a:p>
            <a:pPr lvl="1" rtl="0"/>
            <a:r>
              <a:rPr lang="en-US" sz="2000" b="0" i="0" u="none" strike="noStrike" baseline="0" smtClean="0">
                <a:latin typeface="Segoe"/>
                <a:ea typeface="ＭＳ ゴシック"/>
              </a:rPr>
              <a:t>Click on the </a:t>
            </a:r>
            <a:r>
              <a:rPr lang="en-US" sz="2000" b="1" i="0" u="none" strike="noStrike" baseline="0" smtClean="0">
                <a:latin typeface="Segoe"/>
                <a:ea typeface="ＭＳ ゴシック"/>
              </a:rPr>
              <a:t>2010Pie</a:t>
            </a:r>
            <a:r>
              <a:rPr lang="en-US" sz="2000" b="0" i="0" u="none" strike="noStrike" baseline="0" smtClean="0">
                <a:latin typeface="Segoe"/>
                <a:ea typeface="ＭＳ ゴシック"/>
              </a:rPr>
              <a:t> </a:t>
            </a:r>
            <a:br>
              <a:rPr lang="en-US" sz="2000" b="0" i="0" u="none" strike="noStrike" baseline="0" smtClean="0">
                <a:latin typeface="Segoe"/>
                <a:ea typeface="ＭＳ ゴシック"/>
              </a:rPr>
            </a:br>
            <a:r>
              <a:rPr lang="en-US" sz="2000" b="0" i="0" u="none" strike="noStrike" baseline="0" smtClean="0">
                <a:latin typeface="Segoe"/>
                <a:ea typeface="ＭＳ ゴシック"/>
              </a:rPr>
              <a:t>chart tab. If the </a:t>
            </a:r>
            <a:br>
              <a:rPr lang="en-US" sz="2000" b="0" i="0" u="none" strike="noStrike" baseline="0" smtClean="0">
                <a:latin typeface="Segoe"/>
                <a:ea typeface="ＭＳ ゴシック"/>
              </a:rPr>
            </a:br>
            <a:r>
              <a:rPr lang="en-US" sz="2000" b="0" i="0" u="none" strike="noStrike" baseline="0" smtClean="0">
                <a:latin typeface="Segoe"/>
                <a:ea typeface="ＭＳ ゴシック"/>
              </a:rPr>
              <a:t>DESIGN tab is not </a:t>
            </a:r>
            <a:br>
              <a:rPr lang="en-US" sz="2000" b="0" i="0" u="none" strike="noStrike" baseline="0" smtClean="0">
                <a:latin typeface="Segoe"/>
                <a:ea typeface="ＭＳ ゴシック"/>
              </a:rPr>
            </a:br>
            <a:r>
              <a:rPr lang="en-US" sz="2000" b="0" i="0" u="none" strike="noStrike" baseline="0" smtClean="0">
                <a:latin typeface="Segoe"/>
                <a:ea typeface="ＭＳ ゴシック"/>
              </a:rPr>
              <a:t>visible and the buttons </a:t>
            </a:r>
            <a:br>
              <a:rPr lang="en-US" sz="2000" b="0" i="0" u="none" strike="noStrike" baseline="0" smtClean="0">
                <a:latin typeface="Segoe"/>
                <a:ea typeface="ＭＳ ゴシック"/>
              </a:rPr>
            </a:br>
            <a:r>
              <a:rPr lang="en-US" sz="2000" b="0" i="0" u="none" strike="noStrike" baseline="0" smtClean="0">
                <a:latin typeface="Segoe"/>
                <a:ea typeface="ＭＳ ゴシック"/>
              </a:rPr>
              <a:t>active, click the white</a:t>
            </a:r>
            <a:br>
              <a:rPr lang="en-US" sz="2000" b="0" i="0" u="none" strike="noStrike" baseline="0" smtClean="0">
                <a:latin typeface="Segoe"/>
                <a:ea typeface="ＭＳ ゴシック"/>
              </a:rPr>
            </a:br>
            <a:r>
              <a:rPr lang="en-US" sz="2000" b="0" i="0" u="none" strike="noStrike" baseline="0" smtClean="0">
                <a:latin typeface="Segoe"/>
                <a:ea typeface="ＭＳ ゴシック"/>
              </a:rPr>
              <a:t>space inside the chart </a:t>
            </a:r>
            <a:br>
              <a:rPr lang="en-US" sz="2000" b="0" i="0" u="none" strike="noStrike" baseline="0" smtClean="0">
                <a:latin typeface="Segoe"/>
                <a:ea typeface="ＭＳ ゴシック"/>
              </a:rPr>
            </a:br>
            <a:r>
              <a:rPr lang="en-US" sz="2000" b="0" i="0" u="none" strike="noStrike" baseline="0" smtClean="0">
                <a:latin typeface="Segoe"/>
                <a:ea typeface="ＭＳ ゴシック"/>
              </a:rPr>
              <a:t>boundary and click </a:t>
            </a:r>
            <a:br>
              <a:rPr lang="en-US" sz="2000" b="0" i="0" u="none" strike="noStrike" baseline="0" smtClean="0">
                <a:latin typeface="Segoe"/>
                <a:ea typeface="ＭＳ ゴシック"/>
              </a:rPr>
            </a:br>
            <a:r>
              <a:rPr lang="en-US" sz="2000" b="0" i="0" u="none" strike="noStrike" baseline="0" smtClean="0">
                <a:latin typeface="Segoe"/>
                <a:ea typeface="ＭＳ ゴシック"/>
              </a:rPr>
              <a:t>the </a:t>
            </a:r>
            <a:r>
              <a:rPr lang="en-US" sz="2000" b="1" i="0" u="none" strike="noStrike" baseline="0" smtClean="0">
                <a:latin typeface="Segoe"/>
                <a:ea typeface="ＭＳ ゴシック"/>
              </a:rPr>
              <a:t>DESIGN</a:t>
            </a:r>
            <a:r>
              <a:rPr lang="en-US" sz="2000" b="0" i="0" u="none" strike="noStrike" baseline="0" smtClean="0">
                <a:latin typeface="Segoe"/>
                <a:ea typeface="ＭＳ ゴシック"/>
              </a:rPr>
              <a:t> tab.</a:t>
            </a:r>
          </a:p>
          <a:p>
            <a:pPr lvl="1" rtl="0"/>
            <a:r>
              <a:rPr lang="en-US" sz="2000" b="0" i="0" u="none" strike="noStrike" baseline="0" smtClean="0">
                <a:latin typeface="Segoe"/>
                <a:ea typeface="ＭＳ ゴシック"/>
              </a:rPr>
              <a:t>One of the Chart </a:t>
            </a:r>
            <a:br>
              <a:rPr lang="en-US" sz="2000" b="0" i="0" u="none" strike="noStrike" baseline="0" smtClean="0">
                <a:latin typeface="Segoe"/>
                <a:ea typeface="ＭＳ ゴシック"/>
              </a:rPr>
            </a:br>
            <a:r>
              <a:rPr lang="en-US" sz="2000" b="0" i="0" u="none" strike="noStrike" baseline="0" smtClean="0">
                <a:latin typeface="Segoe"/>
                <a:ea typeface="ＭＳ ゴシック"/>
              </a:rPr>
              <a:t>Styles is already </a:t>
            </a:r>
            <a:br>
              <a:rPr lang="en-US" sz="2000" b="0" i="0" u="none" strike="noStrike" baseline="0" smtClean="0">
                <a:latin typeface="Segoe"/>
                <a:ea typeface="ＭＳ ゴシック"/>
              </a:rPr>
            </a:br>
            <a:r>
              <a:rPr lang="en-US" sz="2000" b="0" i="0" u="none" strike="noStrike" baseline="0" smtClean="0">
                <a:latin typeface="Segoe"/>
                <a:ea typeface="ＭＳ ゴシック"/>
              </a:rPr>
              <a:t>selected. Click each </a:t>
            </a:r>
            <a:br>
              <a:rPr lang="en-US" sz="2000" b="0" i="0" u="none" strike="noStrike" baseline="0" smtClean="0">
                <a:latin typeface="Segoe"/>
                <a:ea typeface="ＭＳ ゴシック"/>
              </a:rPr>
            </a:br>
            <a:r>
              <a:rPr lang="en-US" sz="2000" b="0" i="0" u="none" strike="noStrike" baseline="0" smtClean="0">
                <a:latin typeface="Segoe"/>
                <a:ea typeface="ＭＳ ゴシック"/>
              </a:rPr>
              <a:t>of the styles until you come to the style shown above with the labels and percentages shown next to each pie slice.</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22</a:t>
            </a:fld>
            <a:endParaRPr lang="en-US" dirty="0"/>
          </a:p>
        </p:txBody>
      </p:sp>
      <p:pic>
        <p:nvPicPr>
          <p:cNvPr id="7" name="Picture 6" descr="121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38600" y="2091960"/>
            <a:ext cx="4585530" cy="3401520"/>
          </a:xfrm>
          <a:prstGeom prst="rect">
            <a:avLst/>
          </a:prstGeom>
        </p:spPr>
      </p:pic>
    </p:spTree>
    <p:extLst>
      <p:ext uri="{BB962C8B-B14F-4D97-AF65-F5344CB8AC3E}">
        <p14:creationId xmlns:p14="http://schemas.microsoft.com/office/powerpoint/2010/main" val="608682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atin typeface="Segoe"/>
                <a:ea typeface="ＭＳ ゴシック"/>
              </a:rPr>
              <a:t>Step by Step: Format a Chart with a Quick Style</a:t>
            </a:r>
            <a:endParaRPr lang="en-US"/>
          </a:p>
        </p:txBody>
      </p:sp>
      <p:sp>
        <p:nvSpPr>
          <p:cNvPr id="3" name="Content Placeholder 2"/>
          <p:cNvSpPr>
            <a:spLocks noGrp="1"/>
          </p:cNvSpPr>
          <p:nvPr>
            <p:ph idx="1"/>
          </p:nvPr>
        </p:nvSpPr>
        <p:spPr/>
        <p:txBody>
          <a:bodyPr/>
          <a:lstStyle/>
          <a:p>
            <a:pPr lvl="1">
              <a:buFont typeface="+mj-lt"/>
              <a:buAutoNum type="arabicPeriod" startAt="3"/>
            </a:pPr>
            <a:r>
              <a:rPr lang="en-US">
                <a:latin typeface="Segoe"/>
                <a:ea typeface="ＭＳ ゴシック"/>
              </a:rPr>
              <a:t>Click the </a:t>
            </a:r>
            <a:r>
              <a:rPr lang="en-US" b="1">
                <a:latin typeface="Segoe"/>
                <a:ea typeface="ＭＳ ゴシック"/>
              </a:rPr>
              <a:t>Change Colors</a:t>
            </a:r>
            <a:r>
              <a:rPr lang="en-US">
                <a:latin typeface="Segoe"/>
                <a:ea typeface="ＭＳ ゴシック"/>
              </a:rPr>
              <a:t> button and move the mouse pointer over each of the different rows to see the preview of the pie change.  </a:t>
            </a:r>
          </a:p>
          <a:p>
            <a:pPr lvl="1">
              <a:buAutoNum type="arabicPeriod" startAt="3"/>
            </a:pPr>
            <a:r>
              <a:rPr lang="en-US">
                <a:latin typeface="Segoe"/>
                <a:ea typeface="ＭＳ ゴシック"/>
              </a:rPr>
              <a:t>Click </a:t>
            </a:r>
            <a:r>
              <a:rPr lang="en-US" b="1">
                <a:latin typeface="Segoe"/>
                <a:ea typeface="ＭＳ ゴシック"/>
              </a:rPr>
              <a:t>Color 3</a:t>
            </a:r>
            <a:r>
              <a:rPr lang="en-US">
                <a:latin typeface="Segoe"/>
                <a:ea typeface="ＭＳ ゴシック"/>
              </a:rPr>
              <a:t> to make the change.</a:t>
            </a:r>
          </a:p>
          <a:p>
            <a:pPr lvl="1">
              <a:buAutoNum type="arabicPeriod" startAt="3"/>
            </a:pPr>
            <a:r>
              <a:rPr lang="en-US">
                <a:latin typeface="Segoe"/>
                <a:ea typeface="ＭＳ ゴシック"/>
              </a:rPr>
              <a:t> </a:t>
            </a:r>
            <a:r>
              <a:rPr lang="en-US" b="1">
                <a:latin typeface="Segoe"/>
                <a:ea typeface="ＭＳ ゴシック"/>
              </a:rPr>
              <a:t>SAVE</a:t>
            </a:r>
            <a:r>
              <a:rPr lang="en-US">
                <a:latin typeface="Segoe"/>
                <a:ea typeface="ＭＳ ゴシック"/>
              </a:rPr>
              <a:t> the workbook.</a:t>
            </a:r>
          </a:p>
          <a:p>
            <a:pPr lvl="0">
              <a:buClr>
                <a:srgbClr val="007233"/>
              </a:buClr>
            </a:pPr>
            <a:r>
              <a:rPr lang="en-US" b="1">
                <a:latin typeface="Segoe"/>
                <a:ea typeface="ＭＳ ゴシック"/>
              </a:rPr>
              <a:t>PAUSE. LEAVE</a:t>
            </a:r>
            <a:r>
              <a:rPr lang="en-US">
                <a:latin typeface="Segoe"/>
                <a:ea typeface="ＭＳ ゴシック"/>
              </a:rPr>
              <a:t> the workbook open for the next exercise.</a:t>
            </a:r>
          </a:p>
          <a:p>
            <a:endParaRPr lang="en-US"/>
          </a:p>
        </p:txBody>
      </p:sp>
      <p:sp>
        <p:nvSpPr>
          <p:cNvPr id="4" name="Date Placeholder 3"/>
          <p:cNvSpPr>
            <a:spLocks noGrp="1"/>
          </p:cNvSpPr>
          <p:nvPr>
            <p:ph type="dt" sz="half" idx="10"/>
          </p:nvPr>
        </p:nvSpPr>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p:txBody>
          <a:bodyPr/>
          <a:lstStyle/>
          <a:p>
            <a:pPr>
              <a:defRPr/>
            </a:pPr>
            <a:fld id="{4453F413-A379-4AA4-A6AE-7C7FDF82C384}" type="slidenum">
              <a:rPr lang="en-US" smtClean="0"/>
              <a:pPr>
                <a:defRPr/>
              </a:pPr>
              <a:t>23</a:t>
            </a:fld>
            <a:endParaRPr lang="en-US" dirty="0"/>
          </a:p>
        </p:txBody>
      </p:sp>
    </p:spTree>
    <p:extLst>
      <p:ext uri="{BB962C8B-B14F-4D97-AF65-F5344CB8AC3E}">
        <p14:creationId xmlns:p14="http://schemas.microsoft.com/office/powerpoint/2010/main" val="19776327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33"/>
                </a:solidFill>
                <a:latin typeface="Segoe"/>
                <a:ea typeface="ＭＳ ゴシック"/>
              </a:rPr>
              <a:t>Step by Step: Format a Chart with Quick Layout</a:t>
            </a:r>
          </a:p>
        </p:txBody>
      </p:sp>
      <p:sp>
        <p:nvSpPr>
          <p:cNvPr id="3" name="Text Placeholder 2"/>
          <p:cNvSpPr>
            <a:spLocks noGrp="1"/>
          </p:cNvSpPr>
          <p:nvPr>
            <p:ph type="body" idx="1"/>
          </p:nvPr>
        </p:nvSpPr>
        <p:spPr/>
        <p:txBody>
          <a:bodyPr/>
          <a:lstStyle/>
          <a:p>
            <a:pPr lvl="0" rtl="0"/>
            <a:r>
              <a:rPr lang="en-US" b="1" i="0" u="none" strike="noStrike" baseline="0" smtClean="0">
                <a:latin typeface="Segoe"/>
                <a:ea typeface="ＭＳ ゴシック"/>
              </a:rPr>
              <a:t>GET READY</a:t>
            </a:r>
            <a:r>
              <a:rPr lang="en-US" b="1" i="0" u="none" strike="noStrike" baseline="0" smtClean="0">
                <a:latin typeface="Times New Roman"/>
                <a:ea typeface="ＭＳ ゴシック"/>
              </a:rPr>
              <a:t>.</a:t>
            </a:r>
            <a:r>
              <a:rPr lang="en-US" b="0" i="0" u="none" strike="noStrike" baseline="0" smtClean="0">
                <a:latin typeface="Segoe"/>
                <a:ea typeface="ＭＳ ゴシック"/>
              </a:rPr>
              <a:t> </a:t>
            </a:r>
            <a:r>
              <a:rPr lang="en-US" b="1" i="0" u="none" strike="noStrike" baseline="0" smtClean="0">
                <a:latin typeface="Segoe"/>
                <a:ea typeface="ＭＳ ゴシック"/>
              </a:rPr>
              <a:t>USE</a:t>
            </a:r>
            <a:r>
              <a:rPr lang="en-US" b="0" i="0" u="none" strike="noStrike" baseline="0" smtClean="0">
                <a:latin typeface="Segoe"/>
                <a:ea typeface="ＭＳ ゴシック"/>
              </a:rPr>
              <a:t> the workbook from the previous exercise.</a:t>
            </a:r>
          </a:p>
          <a:p>
            <a:pPr lvl="1" rtl="0"/>
            <a:r>
              <a:rPr lang="en-US" b="0" i="0" u="none" strike="noStrike" baseline="0" smtClean="0">
                <a:latin typeface="Segoe"/>
                <a:ea typeface="ＭＳ ゴシック"/>
              </a:rPr>
              <a:t>Click on the </a:t>
            </a:r>
            <a:br>
              <a:rPr lang="en-US" b="0" i="0" u="none" strike="noStrike" baseline="0" smtClean="0">
                <a:latin typeface="Segoe"/>
                <a:ea typeface="ＭＳ ゴシック"/>
              </a:rPr>
            </a:br>
            <a:r>
              <a:rPr lang="en-US" b="1" i="0" u="none" strike="noStrike" baseline="0" smtClean="0">
                <a:latin typeface="Segoe"/>
                <a:ea typeface="ＭＳ ゴシック"/>
              </a:rPr>
              <a:t>Column</a:t>
            </a:r>
            <a:r>
              <a:rPr lang="en-US" b="0" i="0" u="none" strike="noStrike" baseline="0" smtClean="0">
                <a:latin typeface="Segoe"/>
                <a:ea typeface="ＭＳ ゴシック"/>
              </a:rPr>
              <a:t> chart </a:t>
            </a:r>
            <a:br>
              <a:rPr lang="en-US" b="0" i="0" u="none" strike="noStrike" baseline="0" smtClean="0">
                <a:latin typeface="Segoe"/>
                <a:ea typeface="ＭＳ ゴシック"/>
              </a:rPr>
            </a:br>
            <a:r>
              <a:rPr lang="en-US" b="0" i="0" u="none" strike="noStrike" baseline="0" smtClean="0">
                <a:latin typeface="Segoe"/>
                <a:ea typeface="ＭＳ ゴシック"/>
              </a:rPr>
              <a:t>tab. </a:t>
            </a:r>
          </a:p>
          <a:p>
            <a:pPr lvl="1" rtl="0"/>
            <a:r>
              <a:rPr lang="en-US" b="0" i="0" u="none" strike="noStrike" baseline="0" smtClean="0">
                <a:latin typeface="Segoe"/>
                <a:ea typeface="ＭＳ ゴシック"/>
              </a:rPr>
              <a:t>On the </a:t>
            </a:r>
            <a:r>
              <a:rPr lang="en-US" b="1" i="0" u="none" strike="noStrike" baseline="0" smtClean="0">
                <a:latin typeface="Segoe"/>
                <a:ea typeface="ＭＳ ゴシック"/>
              </a:rPr>
              <a:t>DESIGN</a:t>
            </a:r>
            <a:r>
              <a:rPr lang="en-US" b="0" i="0" u="none" strike="noStrike" baseline="0" smtClean="0">
                <a:latin typeface="Segoe"/>
                <a:ea typeface="ＭＳ ゴシック"/>
              </a:rPr>
              <a:t> </a:t>
            </a:r>
            <a:br>
              <a:rPr lang="en-US" b="0" i="0" u="none" strike="noStrike" baseline="0" smtClean="0">
                <a:latin typeface="Segoe"/>
                <a:ea typeface="ＭＳ ゴシック"/>
              </a:rPr>
            </a:br>
            <a:r>
              <a:rPr lang="en-US" b="0" i="0" u="none" strike="noStrike" baseline="0" smtClean="0">
                <a:latin typeface="Segoe"/>
                <a:ea typeface="ＭＳ ゴシック"/>
              </a:rPr>
              <a:t>tab, click the </a:t>
            </a:r>
            <a:br>
              <a:rPr lang="en-US" b="0" i="0" u="none" strike="noStrike" baseline="0" smtClean="0">
                <a:latin typeface="Segoe"/>
                <a:ea typeface="ＭＳ ゴシック"/>
              </a:rPr>
            </a:br>
            <a:r>
              <a:rPr lang="en-US" b="1" i="0" u="none" strike="noStrike" baseline="0" smtClean="0">
                <a:latin typeface="Segoe"/>
                <a:ea typeface="ＭＳ ゴシック"/>
              </a:rPr>
              <a:t>Quick Layout</a:t>
            </a:r>
            <a:r>
              <a:rPr lang="en-US" b="0" i="0" u="none" strike="noStrike" baseline="0" smtClean="0">
                <a:latin typeface="Segoe"/>
                <a:ea typeface="ＭＳ ゴシック"/>
              </a:rPr>
              <a:t> </a:t>
            </a:r>
            <a:br>
              <a:rPr lang="en-US" b="0" i="0" u="none" strike="noStrike" baseline="0" smtClean="0">
                <a:latin typeface="Segoe"/>
                <a:ea typeface="ＭＳ ゴシック"/>
              </a:rPr>
            </a:br>
            <a:r>
              <a:rPr lang="en-US" b="0" i="0" u="none" strike="noStrike" baseline="0" smtClean="0">
                <a:latin typeface="Segoe"/>
                <a:ea typeface="ＭＳ ゴシック"/>
              </a:rPr>
              <a:t>button. As you </a:t>
            </a:r>
            <a:br>
              <a:rPr lang="en-US" b="0" i="0" u="none" strike="noStrike" baseline="0" smtClean="0">
                <a:latin typeface="Segoe"/>
                <a:ea typeface="ＭＳ ゴシック"/>
              </a:rPr>
            </a:br>
            <a:r>
              <a:rPr lang="en-US" b="0" i="0" u="none" strike="noStrike" baseline="0" smtClean="0">
                <a:latin typeface="Segoe"/>
                <a:ea typeface="ＭＳ ゴシック"/>
              </a:rPr>
              <a:t>move to each of </a:t>
            </a:r>
            <a:br>
              <a:rPr lang="en-US" b="0" i="0" u="none" strike="noStrike" baseline="0" smtClean="0">
                <a:latin typeface="Segoe"/>
                <a:ea typeface="ＭＳ ゴシック"/>
              </a:rPr>
            </a:br>
            <a:r>
              <a:rPr lang="en-US" b="0" i="0" u="none" strike="noStrike" baseline="0" smtClean="0">
                <a:latin typeface="Segoe"/>
                <a:ea typeface="ＭＳ ゴシック"/>
              </a:rPr>
              <a:t>the options, the </a:t>
            </a:r>
            <a:br>
              <a:rPr lang="en-US" b="0" i="0" u="none" strike="noStrike" baseline="0" smtClean="0">
                <a:latin typeface="Segoe"/>
                <a:ea typeface="ＭＳ ゴシック"/>
              </a:rPr>
            </a:br>
            <a:r>
              <a:rPr lang="en-US" b="0" i="0" u="none" strike="noStrike" baseline="0" smtClean="0">
                <a:latin typeface="Segoe"/>
                <a:ea typeface="ＭＳ ゴシック"/>
              </a:rPr>
              <a:t>chart changes </a:t>
            </a:r>
            <a:br>
              <a:rPr lang="en-US" b="0" i="0" u="none" strike="noStrike" baseline="0" smtClean="0">
                <a:latin typeface="Segoe"/>
                <a:ea typeface="ＭＳ ゴシック"/>
              </a:rPr>
            </a:br>
            <a:r>
              <a:rPr lang="en-US" b="0" i="0" u="none" strike="noStrike" baseline="0" smtClean="0">
                <a:latin typeface="Segoe"/>
                <a:ea typeface="ＭＳ ゴシック"/>
              </a:rPr>
              <a:t>to preview what the option will look like (above).</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24</a:t>
            </a:fld>
            <a:endParaRPr lang="en-US" dirty="0"/>
          </a:p>
        </p:txBody>
      </p:sp>
      <p:pic>
        <p:nvPicPr>
          <p:cNvPr id="7" name="Picture 6" descr="121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20016" y="2133600"/>
            <a:ext cx="4947295" cy="3159488"/>
          </a:xfrm>
          <a:prstGeom prst="rect">
            <a:avLst/>
          </a:prstGeom>
        </p:spPr>
      </p:pic>
    </p:spTree>
    <p:extLst>
      <p:ext uri="{BB962C8B-B14F-4D97-AF65-F5344CB8AC3E}">
        <p14:creationId xmlns:p14="http://schemas.microsoft.com/office/powerpoint/2010/main" val="7118466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33"/>
                </a:solidFill>
                <a:latin typeface="Segoe"/>
                <a:ea typeface="ＭＳ ゴシック"/>
              </a:rPr>
              <a:t>Step by Step: Format a Chart with Quick Layout</a:t>
            </a:r>
          </a:p>
        </p:txBody>
      </p:sp>
      <p:sp>
        <p:nvSpPr>
          <p:cNvPr id="3" name="Text Placeholder 2"/>
          <p:cNvSpPr>
            <a:spLocks noGrp="1"/>
          </p:cNvSpPr>
          <p:nvPr>
            <p:ph type="body" idx="1"/>
          </p:nvPr>
        </p:nvSpPr>
        <p:spPr/>
        <p:txBody>
          <a:bodyPr/>
          <a:lstStyle/>
          <a:p>
            <a:pPr lvl="1" rtl="0">
              <a:buFont typeface="+mj-lt"/>
              <a:buAutoNum type="arabicPeriod" startAt="3"/>
            </a:pPr>
            <a:r>
              <a:rPr lang="en-US" b="0" i="0" u="none" strike="noStrike" baseline="0" smtClean="0">
                <a:latin typeface="Segoe"/>
                <a:ea typeface="ＭＳ ゴシック"/>
              </a:rPr>
              <a:t>Click </a:t>
            </a:r>
            <a:r>
              <a:rPr lang="en-US" b="1" i="0" u="none" strike="noStrike" baseline="0" smtClean="0">
                <a:latin typeface="Segoe"/>
                <a:ea typeface="ＭＳ ゴシック"/>
              </a:rPr>
              <a:t>Layout 5</a:t>
            </a:r>
            <a:r>
              <a:rPr lang="en-US" b="0" i="0" u="none" strike="noStrike" baseline="0" smtClean="0">
                <a:latin typeface="Segoe"/>
                <a:ea typeface="ＭＳ ゴシック"/>
              </a:rPr>
              <a:t>. The data table appears under the chart. The years (2010-2014) appear in both the data table and as x-axis labels.</a:t>
            </a:r>
          </a:p>
          <a:p>
            <a:pPr lvl="1" rtl="0">
              <a:buAutoNum type="arabicPeriod" startAt="3"/>
            </a:pPr>
            <a:r>
              <a:rPr lang="en-US" i="0" u="none" strike="noStrike" baseline="0" smtClean="0">
                <a:latin typeface="Segoe"/>
                <a:ea typeface="ＭＳ ゴシック"/>
              </a:rPr>
              <a:t> </a:t>
            </a:r>
            <a:r>
              <a:rPr lang="en-US" b="1" i="0" u="none" strike="noStrike" baseline="0" smtClean="0">
                <a:latin typeface="Segoe"/>
                <a:ea typeface="ＭＳ ゴシック"/>
              </a:rPr>
              <a:t>SAVE</a:t>
            </a:r>
            <a:r>
              <a:rPr lang="en-US" b="0" i="0" u="none" strike="noStrike" baseline="0" smtClean="0">
                <a:latin typeface="Segoe"/>
                <a:ea typeface="ＭＳ ゴシック"/>
              </a:rPr>
              <a:t> the workbook.</a:t>
            </a:r>
          </a:p>
          <a:p>
            <a:pPr lvl="0" rtl="0"/>
            <a:r>
              <a:rPr lang="en-US" b="1" i="0" u="none" strike="noStrike" baseline="0" smtClean="0">
                <a:latin typeface="Segoe"/>
                <a:ea typeface="ＭＳ ゴシック"/>
              </a:rPr>
              <a:t>PAUSE. LEAVE</a:t>
            </a:r>
            <a:r>
              <a:rPr lang="en-US" b="0" i="0" u="none" strike="noStrike" baseline="0" smtClean="0">
                <a:latin typeface="Segoe"/>
                <a:ea typeface="ＭＳ ゴシック"/>
              </a:rPr>
              <a:t> the workbook open for the next exercise.</a:t>
            </a:r>
          </a:p>
          <a:p>
            <a:pPr lvl="0" rtl="0"/>
            <a:endParaRPr lang="en-US" b="0" i="0" u="none" strike="noStrike" baseline="0" smtClean="0">
              <a:latin typeface="Segoe"/>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25</a:t>
            </a:fld>
            <a:endParaRPr lang="en-US" dirty="0"/>
          </a:p>
        </p:txBody>
      </p:sp>
    </p:spTree>
    <p:extLst>
      <p:ext uri="{BB962C8B-B14F-4D97-AF65-F5344CB8AC3E}">
        <p14:creationId xmlns:p14="http://schemas.microsoft.com/office/powerpoint/2010/main" val="37384345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33"/>
                </a:solidFill>
                <a:latin typeface="Segoe"/>
                <a:ea typeface="ＭＳ ゴシック"/>
              </a:rPr>
              <a:t>Step by Step: Edit and Add Text on Charts</a:t>
            </a:r>
          </a:p>
        </p:txBody>
      </p:sp>
      <p:sp>
        <p:nvSpPr>
          <p:cNvPr id="3" name="Text Placeholder 2"/>
          <p:cNvSpPr>
            <a:spLocks noGrp="1"/>
          </p:cNvSpPr>
          <p:nvPr>
            <p:ph type="body" idx="1"/>
          </p:nvPr>
        </p:nvSpPr>
        <p:spPr/>
        <p:txBody>
          <a:bodyPr/>
          <a:lstStyle/>
          <a:p>
            <a:pPr lvl="0" rtl="0"/>
            <a:r>
              <a:rPr lang="en-US" b="1" i="0" u="none" strike="noStrike" baseline="0" smtClean="0">
                <a:latin typeface="Segoe"/>
                <a:ea typeface="ＭＳ ゴシック"/>
              </a:rPr>
              <a:t>GET READY</a:t>
            </a:r>
            <a:r>
              <a:rPr lang="en-US" b="1" i="0" u="none" strike="noStrike" baseline="0" smtClean="0">
                <a:latin typeface="Times New Roman"/>
                <a:ea typeface="ＭＳ ゴシック"/>
              </a:rPr>
              <a:t>.</a:t>
            </a:r>
            <a:r>
              <a:rPr lang="en-US" b="0" i="0" u="none" strike="noStrike" baseline="0" smtClean="0">
                <a:latin typeface="Segoe"/>
                <a:ea typeface="ＭＳ ゴシック"/>
              </a:rPr>
              <a:t> </a:t>
            </a:r>
            <a:r>
              <a:rPr lang="en-US" b="1" i="0" u="none" strike="noStrike" baseline="0" smtClean="0">
                <a:latin typeface="Segoe"/>
                <a:ea typeface="ＭＳ ゴシック"/>
              </a:rPr>
              <a:t>USE</a:t>
            </a:r>
            <a:r>
              <a:rPr lang="en-US" b="0" i="0" u="none" strike="noStrike" baseline="0" smtClean="0">
                <a:latin typeface="Segoe"/>
                <a:ea typeface="ＭＳ ゴシック"/>
              </a:rPr>
              <a:t> the workbook from the previous exercise.</a:t>
            </a:r>
          </a:p>
          <a:p>
            <a:pPr lvl="1" rtl="0"/>
            <a:r>
              <a:rPr lang="en-US" b="0" i="0" u="none" strike="noStrike" baseline="0" smtClean="0">
                <a:latin typeface="Segoe"/>
                <a:ea typeface="ＭＳ ゴシック"/>
              </a:rPr>
              <a:t>Click the </a:t>
            </a:r>
            <a:r>
              <a:rPr lang="en-US" b="1" i="0" u="none" strike="noStrike" baseline="0" smtClean="0">
                <a:latin typeface="Segoe"/>
                <a:ea typeface="ＭＳ ゴシック"/>
              </a:rPr>
              <a:t>2010Pie</a:t>
            </a:r>
            <a:r>
              <a:rPr lang="en-US" b="0" i="0" u="none" strike="noStrike" baseline="0" smtClean="0">
                <a:latin typeface="Segoe"/>
                <a:ea typeface="ＭＳ ゴシック"/>
              </a:rPr>
              <a:t> chart tab. </a:t>
            </a:r>
          </a:p>
          <a:p>
            <a:pPr lvl="1" rtl="0"/>
            <a:r>
              <a:rPr lang="en-US" b="0" i="0" u="none" strike="noStrike" baseline="0" smtClean="0">
                <a:latin typeface="Segoe"/>
                <a:ea typeface="ＭＳ ゴシック"/>
              </a:rPr>
              <a:t>Click the </a:t>
            </a:r>
            <a:r>
              <a:rPr lang="en-US" b="1" i="0" u="none" strike="noStrike" baseline="0" smtClean="0">
                <a:latin typeface="Segoe"/>
                <a:ea typeface="ＭＳ ゴシック"/>
              </a:rPr>
              <a:t>2010</a:t>
            </a:r>
            <a:r>
              <a:rPr lang="en-US" b="0" i="0" u="none" strike="noStrike" baseline="0" smtClean="0">
                <a:latin typeface="Segoe"/>
                <a:ea typeface="ＭＳ ゴシック"/>
              </a:rPr>
              <a:t> title, move the insertion point to the end of the label and click. Type a </a:t>
            </a:r>
            <a:r>
              <a:rPr lang="en-US" b="1" i="0" u="none" strike="noStrike" baseline="0" smtClean="0">
                <a:latin typeface="Segoe"/>
                <a:ea typeface="ＭＳ ゴシック"/>
              </a:rPr>
              <a:t>space</a:t>
            </a:r>
            <a:r>
              <a:rPr lang="en-US" b="0" i="0" u="none" strike="noStrike" baseline="0" smtClean="0">
                <a:latin typeface="Segoe"/>
                <a:ea typeface="ＭＳ ゴシック"/>
              </a:rPr>
              <a:t> and then type </a:t>
            </a:r>
            <a:r>
              <a:rPr lang="en-US" b="1" i="0" u="none" strike="noStrike" baseline="0" smtClean="0">
                <a:latin typeface="Segoe"/>
                <a:ea typeface="ＭＳ ゴシック"/>
              </a:rPr>
              <a:t>Annual Sales</a:t>
            </a:r>
            <a:r>
              <a:rPr lang="en-US" b="0" i="0" u="none" strike="noStrike" baseline="0" smtClean="0">
                <a:latin typeface="Segoe"/>
                <a:ea typeface="ＭＳ ゴシック"/>
              </a:rPr>
              <a:t>. The text appears in all caps based on the current layout.</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26</a:t>
            </a:fld>
            <a:endParaRPr lang="en-US" dirty="0"/>
          </a:p>
        </p:txBody>
      </p:sp>
    </p:spTree>
    <p:extLst>
      <p:ext uri="{BB962C8B-B14F-4D97-AF65-F5344CB8AC3E}">
        <p14:creationId xmlns:p14="http://schemas.microsoft.com/office/powerpoint/2010/main" val="13942954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33"/>
                </a:solidFill>
                <a:latin typeface="Segoe"/>
                <a:ea typeface="ＭＳ ゴシック"/>
              </a:rPr>
              <a:t>Step by Step: Edit and Add Text on Charts</a:t>
            </a:r>
          </a:p>
        </p:txBody>
      </p:sp>
      <p:sp>
        <p:nvSpPr>
          <p:cNvPr id="3" name="Text Placeholder 2"/>
          <p:cNvSpPr>
            <a:spLocks noGrp="1"/>
          </p:cNvSpPr>
          <p:nvPr>
            <p:ph type="body" idx="1"/>
          </p:nvPr>
        </p:nvSpPr>
        <p:spPr/>
        <p:txBody>
          <a:bodyPr/>
          <a:lstStyle/>
          <a:p>
            <a:pPr lvl="1" rtl="0">
              <a:buFont typeface="+mj-lt"/>
              <a:buAutoNum type="arabicPeriod" startAt="3"/>
            </a:pPr>
            <a:r>
              <a:rPr lang="en-US" sz="2000" b="0" i="0" u="none" strike="noStrike" baseline="0" smtClean="0">
                <a:latin typeface="Segoe"/>
                <a:ea typeface="ＭＳ ゴシック"/>
              </a:rPr>
              <a:t>Select the label text. Click the </a:t>
            </a:r>
            <a:r>
              <a:rPr lang="en-US" sz="2000" b="1" i="0" u="none" strike="noStrike" baseline="0" smtClean="0">
                <a:latin typeface="Segoe"/>
                <a:ea typeface="ＭＳ ゴシック"/>
              </a:rPr>
              <a:t>HOME</a:t>
            </a:r>
            <a:r>
              <a:rPr lang="en-US" sz="2000" b="0" i="0" u="none" strike="noStrike" baseline="0" smtClean="0">
                <a:latin typeface="Segoe"/>
                <a:ea typeface="ＭＳ ゴシック"/>
              </a:rPr>
              <a:t> tab and click the </a:t>
            </a:r>
            <a:r>
              <a:rPr lang="en-US" sz="2000" b="1" i="0" u="none" strike="noStrike" baseline="0" smtClean="0">
                <a:latin typeface="Segoe"/>
                <a:ea typeface="ＭＳ ゴシック"/>
              </a:rPr>
              <a:t>Font dialog box launcher</a:t>
            </a:r>
            <a:r>
              <a:rPr lang="en-US" sz="2000" b="0" i="0" u="none" strike="noStrike" baseline="0" smtClean="0">
                <a:latin typeface="Segoe"/>
                <a:ea typeface="ＭＳ ゴシック"/>
              </a:rPr>
              <a:t>. The Font dialog box appears (below).</a:t>
            </a:r>
          </a:p>
          <a:p>
            <a:pPr lvl="1" rtl="0">
              <a:buAutoNum type="arabicPeriod" startAt="3"/>
            </a:pPr>
            <a:r>
              <a:rPr lang="en-US" sz="2000" b="0" i="0" u="none" strike="noStrike" baseline="0" smtClean="0">
                <a:latin typeface="Segoe"/>
                <a:ea typeface="ＭＳ ゴシック"/>
              </a:rPr>
              <a:t>Click the </a:t>
            </a:r>
            <a:r>
              <a:rPr lang="en-US" sz="2000" b="1" i="0" u="none" strike="noStrike" baseline="0" smtClean="0">
                <a:latin typeface="Segoe"/>
                <a:ea typeface="ＭＳ ゴシック"/>
              </a:rPr>
              <a:t>All Caps</a:t>
            </a:r>
            <a:r>
              <a:rPr lang="en-US" sz="2000" b="0" i="0" u="none" strike="noStrike" baseline="0" smtClean="0">
                <a:latin typeface="Segoe"/>
                <a:ea typeface="ＭＳ ゴシック"/>
              </a:rPr>
              <a:t> check box to uncheck this option. Click </a:t>
            </a:r>
            <a:r>
              <a:rPr lang="en-US" sz="2000" b="1" i="0" u="none" strike="noStrike" baseline="0" smtClean="0">
                <a:latin typeface="Segoe"/>
                <a:ea typeface="ＭＳ ゴシック"/>
              </a:rPr>
              <a:t>OK</a:t>
            </a:r>
            <a:r>
              <a:rPr lang="en-US" sz="2000" b="0" i="0" u="none" strike="noStrike" baseline="0" smtClean="0">
                <a:latin typeface="Times New Roman"/>
                <a:ea typeface="ＭＳ ゴシック"/>
              </a:rPr>
              <a:t>.</a:t>
            </a:r>
          </a:p>
          <a:p>
            <a:pPr lvl="1" rtl="0">
              <a:buAutoNum type="arabicPeriod" startAt="3"/>
            </a:pPr>
            <a:r>
              <a:rPr lang="en-US" sz="2000" b="0" i="0" u="none" strike="noStrike" baseline="0" smtClean="0">
                <a:latin typeface="Segoe"/>
                <a:ea typeface="ＭＳ ゴシック"/>
              </a:rPr>
              <a:t>Add today’s date in the text box.</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27</a:t>
            </a:fld>
            <a:endParaRPr lang="en-US" dirty="0"/>
          </a:p>
        </p:txBody>
      </p:sp>
      <p:pic>
        <p:nvPicPr>
          <p:cNvPr id="7" name="Picture 6" descr="122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7800" y="3124200"/>
            <a:ext cx="5791824" cy="2955552"/>
          </a:xfrm>
          <a:prstGeom prst="rect">
            <a:avLst/>
          </a:prstGeom>
        </p:spPr>
      </p:pic>
    </p:spTree>
    <p:extLst>
      <p:ext uri="{BB962C8B-B14F-4D97-AF65-F5344CB8AC3E}">
        <p14:creationId xmlns:p14="http://schemas.microsoft.com/office/powerpoint/2010/main" val="31165773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33"/>
                </a:solidFill>
                <a:latin typeface="Segoe"/>
                <a:ea typeface="ＭＳ ゴシック"/>
              </a:rPr>
              <a:t>Step by Step: Edit and Add Text on Charts</a:t>
            </a:r>
          </a:p>
        </p:txBody>
      </p:sp>
      <p:sp>
        <p:nvSpPr>
          <p:cNvPr id="3" name="Text Placeholder 2"/>
          <p:cNvSpPr>
            <a:spLocks noGrp="1"/>
          </p:cNvSpPr>
          <p:nvPr>
            <p:ph type="body" idx="1"/>
          </p:nvPr>
        </p:nvSpPr>
        <p:spPr/>
        <p:txBody>
          <a:bodyPr/>
          <a:lstStyle/>
          <a:p>
            <a:pPr lvl="1">
              <a:buFont typeface="+mj-lt"/>
              <a:buAutoNum type="arabicPeriod" startAt="6"/>
            </a:pPr>
            <a:r>
              <a:rPr lang="en-US" sz="2100">
                <a:latin typeface="Segoe"/>
                <a:ea typeface="ＭＳ ゴシック"/>
              </a:rPr>
              <a:t>Click on the </a:t>
            </a:r>
            <a:r>
              <a:rPr lang="en-US" sz="2100" b="1">
                <a:latin typeface="Segoe"/>
                <a:ea typeface="ＭＳ ゴシック"/>
              </a:rPr>
              <a:t>FORMAT</a:t>
            </a:r>
            <a:r>
              <a:rPr lang="en-US" sz="2100">
                <a:latin typeface="Segoe"/>
                <a:ea typeface="ＭＳ ゴシック"/>
              </a:rPr>
              <a:t> tab and click the </a:t>
            </a:r>
            <a:r>
              <a:rPr lang="en-US" sz="2100" b="1">
                <a:latin typeface="Segoe"/>
                <a:ea typeface="ＭＳ ゴシック"/>
              </a:rPr>
              <a:t>Text Box</a:t>
            </a:r>
            <a:r>
              <a:rPr lang="en-US" sz="2100">
                <a:latin typeface="Segoe"/>
                <a:ea typeface="ＭＳ ゴシック"/>
              </a:rPr>
              <a:t> button. Click the bottom left corner of the chart area and type your initials anEdit the chart titles on each of the charts as follows:</a:t>
            </a:r>
          </a:p>
          <a:p>
            <a:pPr marL="457200" lvl="1" indent="0" rtl="0">
              <a:buNone/>
            </a:pPr>
            <a:r>
              <a:rPr lang="en-US" sz="2100" b="0" i="0" u="none" strike="noStrike" baseline="0" smtClean="0">
                <a:latin typeface="Segoe"/>
                <a:ea typeface="ＭＳ ゴシック"/>
              </a:rPr>
              <a:t>Chart	       Title	   Text</a:t>
            </a:r>
          </a:p>
          <a:p>
            <a:pPr marL="457200" lvl="1" indent="0" rtl="0">
              <a:buNone/>
            </a:pPr>
            <a:r>
              <a:rPr lang="en-US" sz="2100" b="0" i="0" u="none" strike="noStrike" baseline="0" smtClean="0">
                <a:latin typeface="Segoe"/>
                <a:ea typeface="ＭＳ ゴシック"/>
              </a:rPr>
              <a:t>Column	       Chart Title	   </a:t>
            </a:r>
            <a:r>
              <a:rPr lang="en-US" sz="2100" b="1" i="0" u="none" strike="noStrike" baseline="0" smtClean="0">
                <a:latin typeface="Segoe"/>
                <a:ea typeface="ＭＳ ゴシック"/>
              </a:rPr>
              <a:t>Annual Sales</a:t>
            </a:r>
          </a:p>
          <a:p>
            <a:pPr marL="457200" lvl="1" indent="0" rtl="0">
              <a:buNone/>
            </a:pPr>
            <a:r>
              <a:rPr lang="en-US" sz="2100" b="0" i="0" u="none" strike="noStrike" baseline="0" smtClean="0">
                <a:latin typeface="Segoe"/>
                <a:ea typeface="ＭＳ ゴシック"/>
              </a:rPr>
              <a:t>Column	       Axis Title	   </a:t>
            </a:r>
            <a:r>
              <a:rPr lang="en-US" sz="2100" b="1" i="0" u="none" strike="noStrike" baseline="0" smtClean="0">
                <a:latin typeface="Segoe"/>
                <a:ea typeface="ＭＳ ゴシック"/>
              </a:rPr>
              <a:t>Thousands</a:t>
            </a:r>
          </a:p>
          <a:p>
            <a:pPr marL="457200" lvl="1" indent="0" rtl="0">
              <a:buNone/>
            </a:pPr>
            <a:r>
              <a:rPr lang="en-US" sz="2100" b="0" i="0" u="none" strike="noStrike" baseline="0" smtClean="0">
                <a:latin typeface="Segoe"/>
                <a:ea typeface="ＭＳ ゴシック"/>
              </a:rPr>
              <a:t>Line	       Chart Title	   </a:t>
            </a:r>
            <a:r>
              <a:rPr lang="en-US" sz="2100" b="1" i="0" u="none" strike="noStrike" baseline="0" smtClean="0">
                <a:latin typeface="Segoe"/>
                <a:ea typeface="ＭＳ ゴシック"/>
              </a:rPr>
              <a:t>Annual Sales (Thousands)</a:t>
            </a:r>
          </a:p>
          <a:p>
            <a:pPr marL="457200" lvl="1" indent="0" rtl="0">
              <a:buNone/>
            </a:pPr>
            <a:r>
              <a:rPr lang="en-US" sz="2100" b="0" i="0" u="none" strike="noStrike" baseline="0" smtClean="0">
                <a:latin typeface="Segoe"/>
                <a:ea typeface="ＭＳ ゴシック"/>
              </a:rPr>
              <a:t>StackedBar	       Chart Title	   </a:t>
            </a:r>
            <a:r>
              <a:rPr lang="en-US" sz="2100" b="1" i="0" u="none" strike="noStrike" baseline="0" smtClean="0">
                <a:latin typeface="Segoe"/>
                <a:ea typeface="ＭＳ ゴシック"/>
              </a:rPr>
              <a:t>Annual Sales</a:t>
            </a:r>
          </a:p>
          <a:p>
            <a:pPr marL="457200" lvl="1" indent="0" rtl="0">
              <a:buNone/>
            </a:pPr>
            <a:r>
              <a:rPr lang="en-US" sz="2100" b="0" i="0" u="none" strike="noStrike" baseline="0" smtClean="0">
                <a:latin typeface="Segoe"/>
                <a:ea typeface="ＭＳ ゴシック"/>
              </a:rPr>
              <a:t>ClusteredBar    Chart Title	   </a:t>
            </a:r>
            <a:r>
              <a:rPr lang="en-US" sz="2100" b="1" i="0" u="none" strike="noStrike" baseline="0" smtClean="0">
                <a:latin typeface="Segoe"/>
                <a:ea typeface="ＭＳ ゴシック"/>
              </a:rPr>
              <a:t>Annual Sales</a:t>
            </a:r>
          </a:p>
          <a:p>
            <a:pPr lvl="1" rtl="0">
              <a:buFont typeface="+mj-lt"/>
              <a:buAutoNum type="arabicPeriod" startAt="7"/>
            </a:pPr>
            <a:r>
              <a:rPr lang="en-US" sz="2100" i="0" u="none" strike="noStrike" baseline="0" smtClean="0">
                <a:latin typeface="Segoe"/>
                <a:ea typeface="ＭＳ ゴシック"/>
              </a:rPr>
              <a:t> </a:t>
            </a:r>
            <a:r>
              <a:rPr lang="en-US" sz="2100" b="1" i="0" u="none" strike="noStrike" baseline="0" smtClean="0">
                <a:latin typeface="Segoe"/>
                <a:ea typeface="ＭＳ ゴシック"/>
              </a:rPr>
              <a:t>SAVE</a:t>
            </a:r>
            <a:r>
              <a:rPr lang="en-US" sz="2100" b="0" i="0" u="none" strike="noStrike" baseline="0" smtClean="0">
                <a:latin typeface="Segoe"/>
                <a:ea typeface="ＭＳ ゴシック"/>
              </a:rPr>
              <a:t> the workbook.</a:t>
            </a:r>
          </a:p>
          <a:p>
            <a:pPr lvl="0" rtl="0"/>
            <a:r>
              <a:rPr lang="en-US" sz="2100" b="1" i="0" u="none" strike="noStrike" baseline="0" smtClean="0">
                <a:latin typeface="Segoe"/>
                <a:ea typeface="ＭＳ ゴシック"/>
              </a:rPr>
              <a:t>PAUSE. LEAVE</a:t>
            </a:r>
            <a:r>
              <a:rPr lang="en-US" sz="2100" b="0" i="0" u="none" strike="noStrike" baseline="0" smtClean="0">
                <a:latin typeface="Segoe"/>
                <a:ea typeface="ＭＳ ゴシック"/>
              </a:rPr>
              <a:t> the workbook open for the next exercise.</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28</a:t>
            </a:fld>
            <a:endParaRPr lang="en-US" dirty="0"/>
          </a:p>
        </p:txBody>
      </p:sp>
    </p:spTree>
    <p:extLst>
      <p:ext uri="{BB962C8B-B14F-4D97-AF65-F5344CB8AC3E}">
        <p14:creationId xmlns:p14="http://schemas.microsoft.com/office/powerpoint/2010/main" val="38962857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33"/>
                </a:solidFill>
                <a:latin typeface="Segoe"/>
                <a:ea typeface="ＭＳ ゴシック"/>
              </a:rPr>
              <a:t>Step by Step: Format a Data Series</a:t>
            </a:r>
          </a:p>
        </p:txBody>
      </p:sp>
      <p:sp>
        <p:nvSpPr>
          <p:cNvPr id="3" name="Text Placeholder 2"/>
          <p:cNvSpPr>
            <a:spLocks noGrp="1"/>
          </p:cNvSpPr>
          <p:nvPr>
            <p:ph type="body" idx="1"/>
          </p:nvPr>
        </p:nvSpPr>
        <p:spPr/>
        <p:txBody>
          <a:bodyPr/>
          <a:lstStyle/>
          <a:p>
            <a:pPr lvl="0" rtl="0"/>
            <a:r>
              <a:rPr lang="en-US" b="1" i="0" u="none" strike="noStrike" baseline="0" smtClean="0">
                <a:latin typeface="Segoe"/>
                <a:ea typeface="ＭＳ ゴシック"/>
              </a:rPr>
              <a:t>GET READY</a:t>
            </a:r>
            <a:r>
              <a:rPr lang="en-US" b="1" i="0" u="none" strike="noStrike" baseline="0" smtClean="0">
                <a:latin typeface="Times New Roman"/>
                <a:ea typeface="ＭＳ ゴシック"/>
              </a:rPr>
              <a:t>.</a:t>
            </a:r>
            <a:r>
              <a:rPr lang="en-US" b="0" i="0" u="none" strike="noStrike" baseline="0" smtClean="0">
                <a:latin typeface="Segoe"/>
                <a:ea typeface="ＭＳ ゴシック"/>
              </a:rPr>
              <a:t> </a:t>
            </a:r>
            <a:r>
              <a:rPr lang="en-US" b="1" i="0" u="none" strike="noStrike" baseline="0" smtClean="0">
                <a:latin typeface="Segoe"/>
                <a:ea typeface="ＭＳ ゴシック"/>
              </a:rPr>
              <a:t>USE</a:t>
            </a:r>
            <a:r>
              <a:rPr lang="en-US" b="0" i="0" u="none" strike="noStrike" baseline="0" smtClean="0">
                <a:latin typeface="Segoe"/>
                <a:ea typeface="ＭＳ ゴシック"/>
              </a:rPr>
              <a:t> the workbook from the previous exercise.</a:t>
            </a:r>
          </a:p>
          <a:p>
            <a:pPr lvl="1" rtl="0"/>
            <a:r>
              <a:rPr lang="en-US" b="0" i="0" u="none" strike="noStrike" baseline="0" smtClean="0">
                <a:latin typeface="Segoe"/>
                <a:ea typeface="ＭＳ ゴシック"/>
              </a:rPr>
              <a:t>Click the </a:t>
            </a:r>
            <a:r>
              <a:rPr lang="en-US" b="1" i="0" u="none" strike="noStrike" baseline="0" smtClean="0">
                <a:latin typeface="Segoe"/>
                <a:ea typeface="ＭＳ ゴシック"/>
              </a:rPr>
              <a:t>2010Pie</a:t>
            </a:r>
            <a:r>
              <a:rPr lang="en-US" b="0" i="0" u="none" strike="noStrike" baseline="0" smtClean="0">
                <a:latin typeface="Segoe"/>
                <a:ea typeface="ＭＳ ゴシック"/>
              </a:rPr>
              <a:t> chart tab. </a:t>
            </a:r>
          </a:p>
          <a:p>
            <a:pPr lvl="1" rtl="0"/>
            <a:r>
              <a:rPr lang="en-US" b="0" i="0" u="none" strike="noStrike" baseline="0" smtClean="0">
                <a:latin typeface="Segoe"/>
                <a:ea typeface="ＭＳ ゴシック"/>
              </a:rPr>
              <a:t>Click in the largest slice of the pie. You can see data selectors around each of the pie slices.</a:t>
            </a:r>
          </a:p>
          <a:p>
            <a:pPr lvl="1" rtl="0"/>
            <a:r>
              <a:rPr lang="en-US" b="0" i="0" u="none" strike="noStrike" baseline="0" smtClean="0">
                <a:latin typeface="Segoe"/>
                <a:ea typeface="ＭＳ ゴシック"/>
              </a:rPr>
              <a:t>Click the </a:t>
            </a:r>
            <a:r>
              <a:rPr lang="en-US" b="1" i="0" u="none" strike="noStrike" baseline="0" smtClean="0">
                <a:latin typeface="Segoe"/>
                <a:ea typeface="ＭＳ ゴシック"/>
              </a:rPr>
              <a:t>FORMAT tab</a:t>
            </a:r>
            <a:r>
              <a:rPr lang="en-US" b="0" i="0" u="none" strike="noStrike" baseline="0" smtClean="0">
                <a:latin typeface="Segoe"/>
                <a:ea typeface="ＭＳ ゴシック"/>
              </a:rPr>
              <a:t>, click the </a:t>
            </a:r>
            <a:r>
              <a:rPr lang="en-US" b="1" i="0" u="none" strike="noStrike" baseline="0" smtClean="0">
                <a:latin typeface="Segoe"/>
                <a:ea typeface="ＭＳ ゴシック"/>
              </a:rPr>
              <a:t>Shape Fill</a:t>
            </a:r>
            <a:r>
              <a:rPr lang="en-US" b="0" i="0" u="none" strike="noStrike" baseline="0" smtClean="0">
                <a:latin typeface="Segoe"/>
                <a:ea typeface="ＭＳ ゴシック"/>
              </a:rPr>
              <a:t> button, and then choose </a:t>
            </a:r>
            <a:r>
              <a:rPr lang="en-US" b="1" i="0" u="none" strike="noStrike" baseline="0" smtClean="0">
                <a:latin typeface="Segoe"/>
                <a:ea typeface="ＭＳ ゴシック"/>
              </a:rPr>
              <a:t>Red</a:t>
            </a:r>
            <a:r>
              <a:rPr lang="en-US" b="0" i="0" u="none" strike="noStrike" baseline="0" smtClean="0">
                <a:latin typeface="Segoe"/>
                <a:ea typeface="ＭＳ ゴシック"/>
              </a:rPr>
              <a:t> in the Standard Colors section. All the slices of the pie change to red. Click </a:t>
            </a:r>
            <a:r>
              <a:rPr lang="en-US" b="1" i="0" u="none" strike="noStrike" baseline="0" smtClean="0">
                <a:latin typeface="Segoe"/>
                <a:ea typeface="ＭＳ ゴシック"/>
              </a:rPr>
              <a:t>Undo</a:t>
            </a:r>
            <a:r>
              <a:rPr lang="en-US" b="0" i="0" u="none" strike="noStrike" baseline="0" smtClean="0">
                <a:latin typeface="Segoe"/>
                <a:ea typeface="ＭＳ ゴシック"/>
              </a:rPr>
              <a:t>. You want to select the largest pie slice instead of all of the pie slices.</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29</a:t>
            </a:fld>
            <a:endParaRPr lang="en-US" dirty="0"/>
          </a:p>
        </p:txBody>
      </p:sp>
    </p:spTree>
    <p:extLst>
      <p:ext uri="{BB962C8B-B14F-4D97-AF65-F5344CB8AC3E}">
        <p14:creationId xmlns:p14="http://schemas.microsoft.com/office/powerpoint/2010/main" val="25061577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33"/>
                </a:solidFill>
                <a:latin typeface="Segoe"/>
                <a:ea typeface="ＭＳ ゴシック"/>
              </a:rPr>
              <a:t>Software Orientation</a:t>
            </a:r>
          </a:p>
        </p:txBody>
      </p:sp>
      <p:sp>
        <p:nvSpPr>
          <p:cNvPr id="3" name="Text Placeholder 2"/>
          <p:cNvSpPr>
            <a:spLocks noGrp="1"/>
          </p:cNvSpPr>
          <p:nvPr>
            <p:ph type="body" idx="1"/>
          </p:nvPr>
        </p:nvSpPr>
        <p:spPr/>
        <p:txBody>
          <a:bodyPr/>
          <a:lstStyle/>
          <a:p>
            <a:pPr lvl="0" rtl="0"/>
            <a:r>
              <a:rPr lang="en-US" sz="2000" b="0" i="0" u="none" strike="noStrike" baseline="0" smtClean="0">
                <a:latin typeface="Segoe"/>
                <a:ea typeface="ＭＳ ゴシック"/>
              </a:rPr>
              <a:t>The INSERT tab contains the command groups you’ll use to create charts in Excel (below). </a:t>
            </a:r>
          </a:p>
          <a:p>
            <a:pPr lvl="0" rtl="0"/>
            <a:r>
              <a:rPr lang="en-US" sz="2000" b="0" i="0" u="none" strike="noStrike" baseline="0" smtClean="0">
                <a:latin typeface="Segoe"/>
                <a:ea typeface="ＭＳ ゴシック"/>
              </a:rPr>
              <a:t>To create a basic chart in Excel that you can modify and format later, start by entering the data for the chart on a worksheet. Then select that data and choose a chart type to graphically display the data. </a:t>
            </a:r>
          </a:p>
          <a:p>
            <a:pPr lvl="0" rtl="0"/>
            <a:r>
              <a:rPr lang="en-US" sz="2000" b="0" i="0" u="none" strike="noStrike" baseline="0" smtClean="0">
                <a:latin typeface="Segoe"/>
                <a:ea typeface="ＭＳ ゴシック"/>
              </a:rPr>
              <a:t>By choosing a chart type, a chart layout, and a chart style—all of which are within easy reach on the ribbon’s INSERT and CHART TOOLS tabs—you will have instant professional results every time you create a chart. </a:t>
            </a:r>
            <a:endParaRPr lang="en-US" sz="2000" b="0" i="0" u="none" strike="noStrike" baseline="0" smtClean="0">
              <a:latin typeface="Times New Roman"/>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3</a:t>
            </a:fld>
            <a:endParaRPr lang="en-US" dirty="0"/>
          </a:p>
        </p:txBody>
      </p:sp>
      <p:pic>
        <p:nvPicPr>
          <p:cNvPr id="7" name="Picture 6" descr="120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5658" y="4617648"/>
            <a:ext cx="8151141" cy="1566903"/>
          </a:xfrm>
          <a:prstGeom prst="rect">
            <a:avLst/>
          </a:prstGeom>
        </p:spPr>
      </p:pic>
    </p:spTree>
    <p:extLst>
      <p:ext uri="{BB962C8B-B14F-4D97-AF65-F5344CB8AC3E}">
        <p14:creationId xmlns:p14="http://schemas.microsoft.com/office/powerpoint/2010/main" val="415643105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33"/>
                </a:solidFill>
                <a:latin typeface="Segoe"/>
                <a:ea typeface="ＭＳ ゴシック"/>
              </a:rPr>
              <a:t>Step by Step: Format a Data Series</a:t>
            </a:r>
          </a:p>
        </p:txBody>
      </p:sp>
      <p:sp>
        <p:nvSpPr>
          <p:cNvPr id="3" name="Text Placeholder 2"/>
          <p:cNvSpPr>
            <a:spLocks noGrp="1"/>
          </p:cNvSpPr>
          <p:nvPr>
            <p:ph type="body" idx="1"/>
          </p:nvPr>
        </p:nvSpPr>
        <p:spPr/>
        <p:txBody>
          <a:bodyPr/>
          <a:lstStyle/>
          <a:p>
            <a:pPr lvl="1" rtl="0">
              <a:buFont typeface="+mj-lt"/>
              <a:buAutoNum type="arabicPeriod" startAt="4"/>
            </a:pPr>
            <a:r>
              <a:rPr lang="en-US" sz="2100" b="0" i="0" u="none" strike="noStrike" baseline="0" smtClean="0">
                <a:latin typeface="Segoe"/>
                <a:ea typeface="ＭＳ ゴシック"/>
              </a:rPr>
              <a:t>Click the largest pie slice </a:t>
            </a:r>
            <a:br>
              <a:rPr lang="en-US" sz="2100" b="0" i="0" u="none" strike="noStrike" baseline="0" smtClean="0">
                <a:latin typeface="Segoe"/>
                <a:ea typeface="ＭＳ ゴシック"/>
              </a:rPr>
            </a:br>
            <a:r>
              <a:rPr lang="en-US" sz="2100" b="0" i="0" u="none" strike="noStrike" baseline="0" smtClean="0">
                <a:latin typeface="Segoe"/>
                <a:ea typeface="ＭＳ ゴシック"/>
              </a:rPr>
              <a:t>again and you should </a:t>
            </a:r>
            <a:br>
              <a:rPr lang="en-US" sz="2100" b="0" i="0" u="none" strike="noStrike" baseline="0" smtClean="0">
                <a:latin typeface="Segoe"/>
                <a:ea typeface="ＭＳ ゴシック"/>
              </a:rPr>
            </a:br>
            <a:r>
              <a:rPr lang="en-US" sz="2100" b="0" i="0" u="none" strike="noStrike" baseline="0" smtClean="0">
                <a:latin typeface="Segoe"/>
                <a:ea typeface="ＭＳ ゴシック"/>
              </a:rPr>
              <a:t>see data selectors only </a:t>
            </a:r>
            <a:br>
              <a:rPr lang="en-US" sz="2100" b="0" i="0" u="none" strike="noStrike" baseline="0" smtClean="0">
                <a:latin typeface="Segoe"/>
                <a:ea typeface="ＭＳ ゴシック"/>
              </a:rPr>
            </a:br>
            <a:r>
              <a:rPr lang="en-US" sz="2100" b="0" i="0" u="none" strike="noStrike" baseline="0" smtClean="0">
                <a:latin typeface="Segoe"/>
                <a:ea typeface="ＭＳ ゴシック"/>
              </a:rPr>
              <a:t>on the slice. Click the </a:t>
            </a:r>
            <a:br>
              <a:rPr lang="en-US" sz="2100" b="0" i="0" u="none" strike="noStrike" baseline="0" smtClean="0">
                <a:latin typeface="Segoe"/>
                <a:ea typeface="ＭＳ ゴシック"/>
              </a:rPr>
            </a:br>
            <a:r>
              <a:rPr lang="en-US" sz="2100" b="1" i="0" u="none" strike="noStrike" baseline="0" smtClean="0">
                <a:latin typeface="Segoe"/>
                <a:ea typeface="ＭＳ ゴシック"/>
              </a:rPr>
              <a:t>Shape Fill</a:t>
            </a:r>
            <a:r>
              <a:rPr lang="en-US" sz="2100" b="0" i="0" u="none" strike="noStrike" baseline="0" smtClean="0">
                <a:latin typeface="Segoe"/>
                <a:ea typeface="ＭＳ ゴシック"/>
              </a:rPr>
              <a:t> button and </a:t>
            </a:r>
            <a:br>
              <a:rPr lang="en-US" sz="2100" b="0" i="0" u="none" strike="noStrike" baseline="0" smtClean="0">
                <a:latin typeface="Segoe"/>
                <a:ea typeface="ＭＳ ゴシック"/>
              </a:rPr>
            </a:br>
            <a:r>
              <a:rPr lang="en-US" sz="2100" b="0" i="0" u="none" strike="noStrike" baseline="0" smtClean="0">
                <a:latin typeface="Segoe"/>
                <a:ea typeface="ＭＳ ゴシック"/>
              </a:rPr>
              <a:t>choose </a:t>
            </a:r>
            <a:r>
              <a:rPr lang="en-US" sz="2100" b="1" i="0" u="none" strike="noStrike" baseline="0" smtClean="0">
                <a:latin typeface="Segoe"/>
                <a:ea typeface="ＭＳ ゴシック"/>
              </a:rPr>
              <a:t>Red</a:t>
            </a:r>
            <a:r>
              <a:rPr lang="en-US" sz="2100" b="0" i="0" u="none" strike="noStrike" baseline="0" smtClean="0">
                <a:latin typeface="Segoe"/>
                <a:ea typeface="ＭＳ ゴシック"/>
              </a:rPr>
              <a:t>. The Coffee </a:t>
            </a:r>
            <a:br>
              <a:rPr lang="en-US" sz="2100" b="0" i="0" u="none" strike="noStrike" baseline="0" smtClean="0">
                <a:latin typeface="Segoe"/>
                <a:ea typeface="ＭＳ ゴシック"/>
              </a:rPr>
            </a:br>
            <a:r>
              <a:rPr lang="en-US" sz="2100" b="0" i="0" u="none" strike="noStrike" baseline="0" smtClean="0">
                <a:latin typeface="Segoe"/>
                <a:ea typeface="ＭＳ ゴシック"/>
              </a:rPr>
              <a:t>and Espresso pie slice </a:t>
            </a:r>
            <a:br>
              <a:rPr lang="en-US" sz="2100" b="0" i="0" u="none" strike="noStrike" baseline="0" smtClean="0">
                <a:latin typeface="Segoe"/>
                <a:ea typeface="ＭＳ ゴシック"/>
              </a:rPr>
            </a:br>
            <a:r>
              <a:rPr lang="en-US" sz="2100" b="0" i="0" u="none" strike="noStrike" baseline="0" smtClean="0">
                <a:latin typeface="Segoe"/>
                <a:ea typeface="ＭＳ ゴシック"/>
              </a:rPr>
              <a:t>changes to Red, as shown </a:t>
            </a:r>
            <a:br>
              <a:rPr lang="en-US" sz="2100" b="0" i="0" u="none" strike="noStrike" baseline="0" smtClean="0">
                <a:latin typeface="Segoe"/>
                <a:ea typeface="ＭＳ ゴシック"/>
              </a:rPr>
            </a:br>
            <a:r>
              <a:rPr lang="en-US" sz="2100" b="0" i="0" u="none" strike="noStrike" baseline="0" smtClean="0">
                <a:latin typeface="Segoe"/>
                <a:ea typeface="ＭＳ ゴシック"/>
              </a:rPr>
              <a:t>at right.</a:t>
            </a:r>
          </a:p>
          <a:p>
            <a:pPr lvl="1">
              <a:buFont typeface="+mj-lt"/>
              <a:buAutoNum type="arabicPeriod" startAt="4"/>
            </a:pPr>
            <a:r>
              <a:rPr lang="en-US" sz="2000">
                <a:latin typeface="Segoe"/>
                <a:ea typeface="ＭＳ ゴシック"/>
              </a:rPr>
              <a:t>Click the </a:t>
            </a:r>
            <a:r>
              <a:rPr lang="en-US" sz="2000" b="1">
                <a:latin typeface="Segoe"/>
                <a:ea typeface="ＭＳ ゴシック"/>
              </a:rPr>
              <a:t>Column</a:t>
            </a:r>
            <a:r>
              <a:rPr lang="en-US" sz="2000">
                <a:latin typeface="Segoe"/>
                <a:ea typeface="ＭＳ ゴシック"/>
              </a:rPr>
              <a:t> </a:t>
            </a:r>
            <a:br>
              <a:rPr lang="en-US" sz="2000">
                <a:latin typeface="Segoe"/>
                <a:ea typeface="ＭＳ ゴシック"/>
              </a:rPr>
            </a:br>
            <a:r>
              <a:rPr lang="en-US" sz="2000">
                <a:latin typeface="Segoe"/>
                <a:ea typeface="ＭＳ ゴシック"/>
              </a:rPr>
              <a:t>chart tab. </a:t>
            </a:r>
          </a:p>
          <a:p>
            <a:pPr lvl="1" rtl="0">
              <a:buFont typeface="+mj-lt"/>
              <a:buAutoNum type="arabicPeriod" startAt="4"/>
            </a:pPr>
            <a:endParaRPr lang="en-US" sz="2100" b="0" i="0" u="none" strike="noStrike" baseline="0" smtClean="0">
              <a:latin typeface="Segoe"/>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30</a:t>
            </a:fld>
            <a:endParaRPr lang="en-US" dirty="0"/>
          </a:p>
        </p:txBody>
      </p:sp>
      <p:pic>
        <p:nvPicPr>
          <p:cNvPr id="7" name="Picture 6" descr="122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0" y="1600200"/>
            <a:ext cx="4027086" cy="3521065"/>
          </a:xfrm>
          <a:prstGeom prst="rect">
            <a:avLst/>
          </a:prstGeom>
        </p:spPr>
      </p:pic>
    </p:spTree>
    <p:extLst>
      <p:ext uri="{BB962C8B-B14F-4D97-AF65-F5344CB8AC3E}">
        <p14:creationId xmlns:p14="http://schemas.microsoft.com/office/powerpoint/2010/main" val="239979405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33"/>
                </a:solidFill>
                <a:latin typeface="Segoe"/>
                <a:ea typeface="ＭＳ ゴシック"/>
              </a:rPr>
              <a:t>Step by Step: Format a Data Series</a:t>
            </a:r>
          </a:p>
        </p:txBody>
      </p:sp>
      <p:sp>
        <p:nvSpPr>
          <p:cNvPr id="3" name="Text Placeholder 2"/>
          <p:cNvSpPr>
            <a:spLocks noGrp="1"/>
          </p:cNvSpPr>
          <p:nvPr>
            <p:ph type="body" idx="1"/>
          </p:nvPr>
        </p:nvSpPr>
        <p:spPr/>
        <p:txBody>
          <a:bodyPr/>
          <a:lstStyle/>
          <a:p>
            <a:pPr lvl="1">
              <a:buFont typeface="+mj-lt"/>
              <a:buAutoNum type="arabicPeriod" startAt="6"/>
            </a:pPr>
            <a:r>
              <a:rPr lang="en-US" sz="2000">
                <a:latin typeface="Segoe"/>
                <a:ea typeface="ＭＳ ゴシック"/>
              </a:rPr>
              <a:t>Click the tallest bar (Coffee and Espresso). Notice that the five bars have data selectors. Click the </a:t>
            </a:r>
            <a:r>
              <a:rPr lang="en-US" sz="2000" b="1">
                <a:latin typeface="Segoe"/>
                <a:ea typeface="ＭＳ ゴシック"/>
              </a:rPr>
              <a:t>Shape Fill</a:t>
            </a:r>
            <a:r>
              <a:rPr lang="en-US" sz="2000">
                <a:latin typeface="Segoe"/>
                <a:ea typeface="ＭＳ ゴシック"/>
              </a:rPr>
              <a:t> button and select </a:t>
            </a:r>
            <a:r>
              <a:rPr lang="en-US" sz="2000" b="1">
                <a:latin typeface="Segoe"/>
                <a:ea typeface="ＭＳ ゴシック"/>
              </a:rPr>
              <a:t>Red</a:t>
            </a:r>
            <a:r>
              <a:rPr lang="en-US" sz="2000">
                <a:latin typeface="Segoe"/>
                <a:ea typeface="ＭＳ ゴシック"/>
              </a:rPr>
              <a:t>. All five bars and the legend color for Coffee and Espresso changes to red.</a:t>
            </a:r>
          </a:p>
          <a:p>
            <a:pPr lvl="1" rtl="0">
              <a:buAutoNum type="arabicPeriod" startAt="6"/>
            </a:pPr>
            <a:r>
              <a:rPr lang="en-US" sz="2000" b="0" i="0" u="none" strike="noStrike" baseline="0" smtClean="0">
                <a:latin typeface="Segoe"/>
                <a:ea typeface="ＭＳ ゴシック"/>
              </a:rPr>
              <a:t>Click the </a:t>
            </a:r>
            <a:r>
              <a:rPr lang="en-US" sz="2000" b="1" i="0" u="none" strike="noStrike" baseline="0" smtClean="0">
                <a:latin typeface="Segoe"/>
                <a:ea typeface="ＭＳ ゴシック"/>
              </a:rPr>
              <a:t>Shape </a:t>
            </a:r>
            <a:br>
              <a:rPr lang="en-US" sz="2000" b="1" i="0" u="none" strike="noStrike" baseline="0" smtClean="0">
                <a:latin typeface="Segoe"/>
                <a:ea typeface="ＭＳ ゴシック"/>
              </a:rPr>
            </a:br>
            <a:r>
              <a:rPr lang="en-US" sz="2000" b="1" i="0" u="none" strike="noStrike" baseline="0" smtClean="0">
                <a:latin typeface="Segoe"/>
                <a:ea typeface="ＭＳ ゴシック"/>
              </a:rPr>
              <a:t>Effects</a:t>
            </a:r>
            <a:r>
              <a:rPr lang="en-US" sz="2000" b="0" i="0" u="none" strike="noStrike" baseline="0" smtClean="0">
                <a:latin typeface="Segoe"/>
                <a:ea typeface="ＭＳ ゴシック"/>
              </a:rPr>
              <a:t> button, </a:t>
            </a:r>
            <a:br>
              <a:rPr lang="en-US" sz="2000" b="0" i="0" u="none" strike="noStrike" baseline="0" smtClean="0">
                <a:latin typeface="Segoe"/>
                <a:ea typeface="ＭＳ ゴシック"/>
              </a:rPr>
            </a:br>
            <a:r>
              <a:rPr lang="en-US" sz="2000" b="0" i="0" u="none" strike="noStrike" baseline="0" smtClean="0">
                <a:latin typeface="Segoe"/>
                <a:ea typeface="ＭＳ ゴシック"/>
              </a:rPr>
              <a:t>click </a:t>
            </a:r>
            <a:r>
              <a:rPr lang="en-US" sz="2000" b="1" i="0" u="none" strike="noStrike" baseline="0" smtClean="0">
                <a:latin typeface="Segoe"/>
                <a:ea typeface="ＭＳ ゴシック"/>
              </a:rPr>
              <a:t>Bevel</a:t>
            </a:r>
            <a:r>
              <a:rPr lang="en-US" sz="2000" b="0" i="0" u="none" strike="noStrike" baseline="0" smtClean="0">
                <a:latin typeface="Segoe"/>
                <a:ea typeface="ＭＳ ゴシック"/>
              </a:rPr>
              <a:t> and </a:t>
            </a:r>
            <a:br>
              <a:rPr lang="en-US" sz="2000" b="0" i="0" u="none" strike="noStrike" baseline="0" smtClean="0">
                <a:latin typeface="Segoe"/>
                <a:ea typeface="ＭＳ ゴシック"/>
              </a:rPr>
            </a:br>
            <a:r>
              <a:rPr lang="en-US" sz="2000" b="0" i="0" u="none" strike="noStrike" baseline="0" smtClean="0">
                <a:latin typeface="Segoe"/>
                <a:ea typeface="ＭＳ ゴシック"/>
              </a:rPr>
              <a:t>notice the options </a:t>
            </a:r>
            <a:br>
              <a:rPr lang="en-US" sz="2000" b="0" i="0" u="none" strike="noStrike" baseline="0" smtClean="0">
                <a:latin typeface="Segoe"/>
                <a:ea typeface="ＭＳ ゴシック"/>
              </a:rPr>
            </a:br>
            <a:r>
              <a:rPr lang="en-US" sz="2000" b="0" i="0" u="none" strike="noStrike" baseline="0" smtClean="0">
                <a:latin typeface="Segoe"/>
                <a:ea typeface="ＭＳ ゴシック"/>
              </a:rPr>
              <a:t>available (right).</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31</a:t>
            </a:fld>
            <a:endParaRPr lang="en-US" dirty="0"/>
          </a:p>
        </p:txBody>
      </p:sp>
      <p:pic>
        <p:nvPicPr>
          <p:cNvPr id="8" name="Picture 7" descr="122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50517" y="2743200"/>
            <a:ext cx="4938646" cy="2885920"/>
          </a:xfrm>
          <a:prstGeom prst="rect">
            <a:avLst/>
          </a:prstGeom>
        </p:spPr>
      </p:pic>
    </p:spTree>
    <p:extLst>
      <p:ext uri="{BB962C8B-B14F-4D97-AF65-F5344CB8AC3E}">
        <p14:creationId xmlns:p14="http://schemas.microsoft.com/office/powerpoint/2010/main" val="72272352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33"/>
                </a:solidFill>
                <a:latin typeface="Segoe"/>
                <a:ea typeface="ＭＳ ゴシック"/>
              </a:rPr>
              <a:t>Step by Step: Format a Data Series</a:t>
            </a:r>
          </a:p>
        </p:txBody>
      </p:sp>
      <p:sp>
        <p:nvSpPr>
          <p:cNvPr id="3" name="Text Placeholder 2"/>
          <p:cNvSpPr>
            <a:spLocks noGrp="1"/>
          </p:cNvSpPr>
          <p:nvPr>
            <p:ph type="body" idx="1"/>
          </p:nvPr>
        </p:nvSpPr>
        <p:spPr/>
        <p:txBody>
          <a:bodyPr/>
          <a:lstStyle/>
          <a:p>
            <a:pPr lvl="1" rtl="0">
              <a:buFont typeface="+mj-lt"/>
              <a:buAutoNum type="arabicPeriod" startAt="8"/>
            </a:pPr>
            <a:r>
              <a:rPr lang="en-US" sz="2000" b="0" i="0" u="none" strike="noStrike" baseline="0" smtClean="0">
                <a:latin typeface="Segoe"/>
                <a:ea typeface="ＭＳ ゴシック"/>
              </a:rPr>
              <a:t>Click the </a:t>
            </a:r>
            <a:r>
              <a:rPr lang="en-US" sz="2000" b="1" i="0" u="none" strike="noStrike" baseline="0" smtClean="0">
                <a:latin typeface="Segoe"/>
                <a:ea typeface="ＭＳ ゴシック"/>
              </a:rPr>
              <a:t>first</a:t>
            </a:r>
            <a:r>
              <a:rPr lang="en-US" sz="2000" b="0" i="0" u="none" strike="noStrike" baseline="0" smtClean="0">
                <a:latin typeface="Segoe"/>
                <a:ea typeface="ＭＳ ゴシック"/>
              </a:rPr>
              <a:t> Bevel option (Circle). Repeat this option for each of the data series. The chart now looks like the figure below. </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32</a:t>
            </a:fld>
            <a:endParaRPr lang="en-US" dirty="0"/>
          </a:p>
        </p:txBody>
      </p:sp>
      <p:pic>
        <p:nvPicPr>
          <p:cNvPr id="7" name="Picture 6" descr="122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6400" y="2362200"/>
            <a:ext cx="6224283" cy="3808080"/>
          </a:xfrm>
          <a:prstGeom prst="rect">
            <a:avLst/>
          </a:prstGeom>
        </p:spPr>
      </p:pic>
    </p:spTree>
    <p:extLst>
      <p:ext uri="{BB962C8B-B14F-4D97-AF65-F5344CB8AC3E}">
        <p14:creationId xmlns:p14="http://schemas.microsoft.com/office/powerpoint/2010/main" val="314703454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33"/>
                </a:solidFill>
                <a:latin typeface="Segoe"/>
                <a:ea typeface="ＭＳ ゴシック"/>
              </a:rPr>
              <a:t>Step by Step: Format a Data Series</a:t>
            </a:r>
          </a:p>
        </p:txBody>
      </p:sp>
      <p:sp>
        <p:nvSpPr>
          <p:cNvPr id="3" name="Text Placeholder 2"/>
          <p:cNvSpPr>
            <a:spLocks noGrp="1"/>
          </p:cNvSpPr>
          <p:nvPr>
            <p:ph type="body" idx="1"/>
          </p:nvPr>
        </p:nvSpPr>
        <p:spPr/>
        <p:txBody>
          <a:bodyPr/>
          <a:lstStyle/>
          <a:p>
            <a:pPr lvl="1">
              <a:buFont typeface="+mj-lt"/>
              <a:buAutoNum type="arabicPeriod" startAt="9"/>
            </a:pPr>
            <a:r>
              <a:rPr lang="en-US" sz="2000">
                <a:latin typeface="Segoe"/>
                <a:ea typeface="ＭＳ ゴシック"/>
              </a:rPr>
              <a:t>Besides the Shape Fill, Shape Outline, and Shape Effects buttons, you can change elements with the Shape Styles dialog box launcher. On the FORMAT tab, in the Shape Styles group, click the </a:t>
            </a:r>
            <a:r>
              <a:rPr lang="en-US" sz="2000" b="1">
                <a:latin typeface="Segoe"/>
                <a:ea typeface="ＭＳ ゴシック"/>
              </a:rPr>
              <a:t>Shape Styles Dialog Box Launcher</a:t>
            </a:r>
            <a:r>
              <a:rPr lang="en-US" sz="2000">
                <a:latin typeface="Segoe"/>
                <a:ea typeface="ＭＳ ゴシック"/>
              </a:rPr>
              <a:t>. The Format Data Series pane opens with the Series Options button selected.</a:t>
            </a:r>
          </a:p>
          <a:p>
            <a:pPr lvl="1" rtl="0">
              <a:buAutoNum type="arabicPeriod" startAt="9"/>
            </a:pPr>
            <a:r>
              <a:rPr lang="en-US" sz="2000" b="0" i="0" u="none" strike="noStrike" baseline="0" smtClean="0">
                <a:latin typeface="Segoe"/>
                <a:ea typeface="ＭＳ ゴシック"/>
              </a:rPr>
              <a:t>Click each of the three buttons under the Series Options label and look at the choices. Click one of the </a:t>
            </a:r>
            <a:r>
              <a:rPr lang="en-US" sz="2000" b="1" i="0" u="none" strike="noStrike" baseline="0" smtClean="0">
                <a:latin typeface="Segoe"/>
                <a:ea typeface="ＭＳ ゴシック"/>
              </a:rPr>
              <a:t>Coffee Accessories</a:t>
            </a:r>
            <a:r>
              <a:rPr lang="en-US" sz="2000" b="0" i="0" u="none" strike="noStrike" baseline="0" smtClean="0">
                <a:latin typeface="Segoe"/>
                <a:ea typeface="ＭＳ ゴシック"/>
              </a:rPr>
              <a:t> columns. </a:t>
            </a:r>
          </a:p>
          <a:p>
            <a:pPr lvl="1" rtl="0">
              <a:buAutoNum type="arabicPeriod" startAt="9"/>
            </a:pPr>
            <a:r>
              <a:rPr lang="en-US" sz="2000" b="0" i="0" u="none" strike="noStrike" baseline="0" smtClean="0">
                <a:latin typeface="Segoe"/>
                <a:ea typeface="ＭＳ ゴシック"/>
              </a:rPr>
              <a:t>Click the </a:t>
            </a:r>
            <a:r>
              <a:rPr lang="en-US" sz="2000" b="1" i="0" u="none" strike="noStrike" baseline="0" smtClean="0">
                <a:latin typeface="Segoe"/>
                <a:ea typeface="ＭＳ ゴシック"/>
              </a:rPr>
              <a:t>Fill and Line</a:t>
            </a:r>
            <a:r>
              <a:rPr lang="en-US" sz="2000" b="0" i="0" u="none" strike="noStrike" baseline="0" smtClean="0">
                <a:latin typeface="Segoe"/>
                <a:ea typeface="ＭＳ ゴシック"/>
              </a:rPr>
              <a:t> button, choose </a:t>
            </a:r>
            <a:r>
              <a:rPr lang="en-US" sz="2000" b="1" i="0" u="none" strike="noStrike" baseline="0" smtClean="0">
                <a:latin typeface="Segoe"/>
                <a:ea typeface="ＭＳ ゴシック"/>
              </a:rPr>
              <a:t>FILL</a:t>
            </a:r>
            <a:r>
              <a:rPr lang="en-US" sz="2000" b="0" i="0" u="none" strike="noStrike" baseline="0" smtClean="0">
                <a:latin typeface="Segoe"/>
                <a:ea typeface="ＭＳ ゴシック"/>
              </a:rPr>
              <a:t>, and select </a:t>
            </a:r>
            <a:r>
              <a:rPr lang="en-US" sz="2000" b="1" i="0" u="none" strike="noStrike" baseline="0" smtClean="0">
                <a:latin typeface="Segoe"/>
                <a:ea typeface="ＭＳ ゴシック"/>
              </a:rPr>
              <a:t>Picture or texture fill</a:t>
            </a:r>
            <a:r>
              <a:rPr lang="en-US" sz="2000" b="0" i="0" u="none" strike="noStrike" baseline="0" smtClean="0">
                <a:latin typeface="Segoe"/>
                <a:ea typeface="ＭＳ ゴシック"/>
              </a:rPr>
              <a:t> from the options.</a:t>
            </a:r>
          </a:p>
          <a:p>
            <a:pPr lvl="1" rtl="0">
              <a:buAutoNum type="arabicPeriod" startAt="9"/>
            </a:pPr>
            <a:r>
              <a:rPr lang="en-US" sz="2000" b="0" i="0" u="none" strike="noStrike" baseline="0" smtClean="0">
                <a:latin typeface="Segoe"/>
                <a:ea typeface="ＭＳ ゴシック"/>
              </a:rPr>
              <a:t>Click the </a:t>
            </a:r>
            <a:r>
              <a:rPr lang="en-US" sz="2000" b="1" i="0" u="none" strike="noStrike" baseline="0" smtClean="0">
                <a:latin typeface="Segoe"/>
                <a:ea typeface="ＭＳ ゴシック"/>
              </a:rPr>
              <a:t>Texture</a:t>
            </a:r>
            <a:r>
              <a:rPr lang="en-US" sz="2000" b="0" i="0" u="none" strike="noStrike" baseline="0" smtClean="0">
                <a:latin typeface="Segoe"/>
                <a:ea typeface="ＭＳ ゴシック"/>
              </a:rPr>
              <a:t> drop-down arrow and choose the </a:t>
            </a:r>
            <a:r>
              <a:rPr lang="en-US" sz="2000" b="1" i="0" u="none" strike="noStrike" baseline="0" smtClean="0">
                <a:latin typeface="Segoe"/>
                <a:ea typeface="ＭＳ ゴシック"/>
              </a:rPr>
              <a:t>Brown Marble</a:t>
            </a:r>
            <a:r>
              <a:rPr lang="en-US" sz="2000" b="0" i="0" u="none" strike="noStrike" baseline="0" smtClean="0">
                <a:latin typeface="Segoe"/>
                <a:ea typeface="ＭＳ ゴシック"/>
              </a:rPr>
              <a:t> option.</a:t>
            </a:r>
          </a:p>
          <a:p>
            <a:pPr lvl="1" rtl="0">
              <a:buAutoNum type="arabicPeriod" startAt="9"/>
            </a:pPr>
            <a:r>
              <a:rPr lang="en-US" sz="2000" i="0" u="none" strike="noStrike" baseline="0" smtClean="0">
                <a:latin typeface="Segoe"/>
                <a:ea typeface="ＭＳ ゴシック"/>
              </a:rPr>
              <a:t> </a:t>
            </a:r>
            <a:r>
              <a:rPr lang="en-US" sz="2000" b="1" i="0" u="none" strike="noStrike" baseline="0" smtClean="0">
                <a:latin typeface="Segoe"/>
                <a:ea typeface="ＭＳ ゴシック"/>
              </a:rPr>
              <a:t>SAVE</a:t>
            </a:r>
            <a:r>
              <a:rPr lang="en-US" sz="2000" b="0" i="0" u="none" strike="noStrike" baseline="0" smtClean="0">
                <a:latin typeface="Segoe"/>
                <a:ea typeface="ＭＳ ゴシック"/>
              </a:rPr>
              <a:t> the workbook.</a:t>
            </a:r>
          </a:p>
          <a:p>
            <a:pPr lvl="0" rtl="0"/>
            <a:r>
              <a:rPr lang="en-US" sz="2000" b="1" i="0" u="none" strike="noStrike" baseline="0" smtClean="0">
                <a:latin typeface="Segoe"/>
                <a:ea typeface="ＭＳ ゴシック"/>
              </a:rPr>
              <a:t>PAUSE. LEAVE</a:t>
            </a:r>
            <a:r>
              <a:rPr lang="en-US" sz="2000" b="0" i="0" u="none" strike="noStrike" baseline="0" smtClean="0">
                <a:latin typeface="Segoe"/>
                <a:ea typeface="ＭＳ ゴシック"/>
              </a:rPr>
              <a:t> the workbook open for the next exercise.</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33</a:t>
            </a:fld>
            <a:endParaRPr lang="en-US" dirty="0"/>
          </a:p>
        </p:txBody>
      </p:sp>
    </p:spTree>
    <p:extLst>
      <p:ext uri="{BB962C8B-B14F-4D97-AF65-F5344CB8AC3E}">
        <p14:creationId xmlns:p14="http://schemas.microsoft.com/office/powerpoint/2010/main" val="419981730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33"/>
                </a:solidFill>
                <a:latin typeface="Segoe"/>
                <a:ea typeface="ＭＳ ゴシック"/>
              </a:rPr>
              <a:t>Step by Step: Change the Chart’s Border Line</a:t>
            </a:r>
          </a:p>
        </p:txBody>
      </p:sp>
      <p:sp>
        <p:nvSpPr>
          <p:cNvPr id="3" name="Text Placeholder 2"/>
          <p:cNvSpPr>
            <a:spLocks noGrp="1"/>
          </p:cNvSpPr>
          <p:nvPr>
            <p:ph type="body" idx="1"/>
          </p:nvPr>
        </p:nvSpPr>
        <p:spPr/>
        <p:txBody>
          <a:bodyPr/>
          <a:lstStyle/>
          <a:p>
            <a:pPr lvl="0" rtl="0"/>
            <a:r>
              <a:rPr lang="en-US" b="1" i="0" u="none" strike="noStrike" baseline="0" smtClean="0">
                <a:latin typeface="Segoe"/>
                <a:ea typeface="ＭＳ ゴシック"/>
              </a:rPr>
              <a:t>GET READY</a:t>
            </a:r>
            <a:r>
              <a:rPr lang="en-US" b="1" i="0" u="none" strike="noStrike" baseline="0" smtClean="0">
                <a:latin typeface="Times New Roman"/>
                <a:ea typeface="ＭＳ ゴシック"/>
              </a:rPr>
              <a:t>.</a:t>
            </a:r>
            <a:r>
              <a:rPr lang="en-US" b="0" i="0" u="none" strike="noStrike" baseline="0" smtClean="0">
                <a:latin typeface="Segoe"/>
                <a:ea typeface="ＭＳ ゴシック"/>
              </a:rPr>
              <a:t> </a:t>
            </a:r>
            <a:r>
              <a:rPr lang="en-US" b="1" i="0" u="none" strike="noStrike" baseline="0" smtClean="0">
                <a:latin typeface="Segoe"/>
                <a:ea typeface="ＭＳ ゴシック"/>
              </a:rPr>
              <a:t>USE</a:t>
            </a:r>
            <a:r>
              <a:rPr lang="en-US" b="0" i="0" u="none" strike="noStrike" baseline="0" smtClean="0">
                <a:latin typeface="Segoe"/>
                <a:ea typeface="ＭＳ ゴシック"/>
              </a:rPr>
              <a:t> the workbook from the previous exercise.</a:t>
            </a:r>
          </a:p>
          <a:p>
            <a:pPr lvl="1" rtl="0"/>
            <a:r>
              <a:rPr lang="en-US" b="0" i="0" u="none" strike="noStrike" baseline="0" smtClean="0">
                <a:latin typeface="Segoe"/>
                <a:ea typeface="ＭＳ ゴシック"/>
              </a:rPr>
              <a:t>Click the </a:t>
            </a:r>
            <a:r>
              <a:rPr lang="en-US" b="1" i="0" u="none" strike="noStrike" baseline="0" smtClean="0">
                <a:latin typeface="Segoe"/>
                <a:ea typeface="ＭＳ ゴシック"/>
              </a:rPr>
              <a:t>Line</a:t>
            </a:r>
            <a:r>
              <a:rPr lang="en-US" b="0" i="0" u="none" strike="noStrike" baseline="0" smtClean="0">
                <a:latin typeface="Segoe"/>
                <a:ea typeface="ＭＳ ゴシック"/>
              </a:rPr>
              <a:t> chart tab and choose the </a:t>
            </a:r>
            <a:r>
              <a:rPr lang="en-US" b="1" i="0" u="none" strike="noStrike" baseline="0" smtClean="0">
                <a:latin typeface="Segoe"/>
                <a:ea typeface="ＭＳ ゴシック"/>
              </a:rPr>
              <a:t>FORMAT</a:t>
            </a:r>
            <a:r>
              <a:rPr lang="en-US" b="0" i="0" u="none" strike="noStrike" baseline="0" smtClean="0">
                <a:latin typeface="Segoe"/>
                <a:ea typeface="ＭＳ ゴシック"/>
              </a:rPr>
              <a:t> tab. </a:t>
            </a:r>
          </a:p>
          <a:p>
            <a:pPr lvl="1" rtl="0"/>
            <a:r>
              <a:rPr lang="en-US" b="0" i="0" u="none" strike="noStrike" baseline="0" smtClean="0">
                <a:latin typeface="Segoe"/>
                <a:ea typeface="ＭＳ ゴシック"/>
              </a:rPr>
              <a:t>In the Current Selection group, click the arrow in the </a:t>
            </a:r>
            <a:r>
              <a:rPr lang="en-US" b="1" i="0" u="none" strike="noStrike" baseline="0" smtClean="0">
                <a:latin typeface="Segoe"/>
                <a:ea typeface="ＭＳ ゴシック"/>
              </a:rPr>
              <a:t>Chart Elements</a:t>
            </a:r>
            <a:r>
              <a:rPr lang="en-US" b="0" i="0" u="none" strike="noStrike" baseline="0" smtClean="0">
                <a:latin typeface="Segoe"/>
                <a:ea typeface="ＭＳ ゴシック"/>
              </a:rPr>
              <a:t> selection box and click </a:t>
            </a:r>
            <a:r>
              <a:rPr lang="en-US" b="1" i="0" u="none" strike="noStrike" baseline="0" smtClean="0">
                <a:latin typeface="Segoe"/>
                <a:ea typeface="ＭＳ ゴシック"/>
              </a:rPr>
              <a:t>Chart Area</a:t>
            </a:r>
            <a:r>
              <a:rPr lang="en-US" b="0" i="0" u="none" strike="noStrike" baseline="0" smtClean="0">
                <a:latin typeface="Segoe"/>
                <a:ea typeface="ＭＳ ゴシック"/>
              </a:rPr>
              <a:t>. The chart area section on the chart becomes active.</a:t>
            </a:r>
          </a:p>
          <a:p>
            <a:pPr lvl="1" rtl="0"/>
            <a:r>
              <a:rPr lang="en-US" b="0" i="0" u="none" strike="noStrike" baseline="0" smtClean="0">
                <a:latin typeface="Segoe"/>
                <a:ea typeface="ＭＳ ゴシック"/>
              </a:rPr>
              <a:t>Click the </a:t>
            </a:r>
            <a:r>
              <a:rPr lang="en-US" b="1" i="0" u="none" strike="noStrike" baseline="0" smtClean="0">
                <a:latin typeface="Segoe"/>
                <a:ea typeface="ＭＳ ゴシック"/>
              </a:rPr>
              <a:t>More</a:t>
            </a:r>
            <a:r>
              <a:rPr lang="en-US" b="0" i="0" u="none" strike="noStrike" baseline="0" smtClean="0">
                <a:latin typeface="Segoe"/>
                <a:ea typeface="ＭＳ ゴシック"/>
              </a:rPr>
              <a:t> arrow in the Shape Styles group. The Shape Styles gallery opens.</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34</a:t>
            </a:fld>
            <a:endParaRPr lang="en-US" dirty="0"/>
          </a:p>
        </p:txBody>
      </p:sp>
    </p:spTree>
    <p:extLst>
      <p:ext uri="{BB962C8B-B14F-4D97-AF65-F5344CB8AC3E}">
        <p14:creationId xmlns:p14="http://schemas.microsoft.com/office/powerpoint/2010/main" val="7705838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atin typeface="Segoe"/>
                <a:ea typeface="ＭＳ ゴシック"/>
              </a:rPr>
              <a:t>Step by Step: Change the Chart’s Border Line</a:t>
            </a:r>
            <a:endParaRPr lang="en-US"/>
          </a:p>
        </p:txBody>
      </p:sp>
      <p:sp>
        <p:nvSpPr>
          <p:cNvPr id="3" name="Content Placeholder 2"/>
          <p:cNvSpPr>
            <a:spLocks noGrp="1"/>
          </p:cNvSpPr>
          <p:nvPr>
            <p:ph idx="1"/>
          </p:nvPr>
        </p:nvSpPr>
        <p:spPr/>
        <p:txBody>
          <a:bodyPr/>
          <a:lstStyle/>
          <a:p>
            <a:pPr lvl="1">
              <a:buFont typeface="+mj-lt"/>
              <a:buAutoNum type="arabicPeriod" startAt="4"/>
            </a:pPr>
            <a:r>
              <a:rPr lang="en-US" sz="2000">
                <a:latin typeface="Segoe"/>
                <a:ea typeface="ＭＳ ゴシック"/>
              </a:rPr>
              <a:t>Scroll through the outline styles to locate Colored Outline – Blue, Accent 1, as shown below.</a:t>
            </a:r>
          </a:p>
          <a:p>
            <a:pPr lvl="1">
              <a:buAutoNum type="arabicPeriod" startAt="4"/>
            </a:pPr>
            <a:r>
              <a:rPr lang="en-US" sz="2000">
                <a:latin typeface="Segoe"/>
                <a:ea typeface="ＭＳ ゴシック"/>
              </a:rPr>
              <a:t>Click </a:t>
            </a:r>
            <a:r>
              <a:rPr lang="en-US" sz="2000" b="1">
                <a:latin typeface="Segoe"/>
                <a:ea typeface="ＭＳ ゴシック"/>
              </a:rPr>
              <a:t>Colored Outline – Blue, Accent 1</a:t>
            </a:r>
            <a:r>
              <a:rPr lang="en-US" sz="2000">
                <a:latin typeface="Segoe"/>
                <a:ea typeface="ＭＳ ゴシック"/>
              </a:rPr>
              <a:t>. You might not notice a change. This is because the Width of the line may be set so thin you can't see it.</a:t>
            </a:r>
          </a:p>
          <a:p>
            <a:endParaRPr lang="en-US" sz="2000"/>
          </a:p>
        </p:txBody>
      </p:sp>
      <p:sp>
        <p:nvSpPr>
          <p:cNvPr id="4" name="Date Placeholder 3"/>
          <p:cNvSpPr>
            <a:spLocks noGrp="1"/>
          </p:cNvSpPr>
          <p:nvPr>
            <p:ph type="dt" sz="half" idx="10"/>
          </p:nvPr>
        </p:nvSpPr>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p:txBody>
          <a:bodyPr/>
          <a:lstStyle/>
          <a:p>
            <a:pPr>
              <a:defRPr/>
            </a:pPr>
            <a:fld id="{4453F413-A379-4AA4-A6AE-7C7FDF82C384}" type="slidenum">
              <a:rPr lang="en-US" smtClean="0"/>
              <a:pPr>
                <a:defRPr/>
              </a:pPr>
              <a:t>35</a:t>
            </a:fld>
            <a:endParaRPr lang="en-US" dirty="0"/>
          </a:p>
        </p:txBody>
      </p:sp>
      <p:pic>
        <p:nvPicPr>
          <p:cNvPr id="7" name="Picture 6" descr="122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63590" y="3276618"/>
            <a:ext cx="4929609" cy="2890415"/>
          </a:xfrm>
          <a:prstGeom prst="rect">
            <a:avLst/>
          </a:prstGeom>
        </p:spPr>
      </p:pic>
    </p:spTree>
    <p:extLst>
      <p:ext uri="{BB962C8B-B14F-4D97-AF65-F5344CB8AC3E}">
        <p14:creationId xmlns:p14="http://schemas.microsoft.com/office/powerpoint/2010/main" val="94982796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33"/>
                </a:solidFill>
                <a:latin typeface="Segoe"/>
                <a:ea typeface="ＭＳ ゴシック"/>
              </a:rPr>
              <a:t>Step by Step: Change the Chart’s Border Line</a:t>
            </a:r>
          </a:p>
        </p:txBody>
      </p:sp>
      <p:sp>
        <p:nvSpPr>
          <p:cNvPr id="3" name="Text Placeholder 2"/>
          <p:cNvSpPr>
            <a:spLocks noGrp="1"/>
          </p:cNvSpPr>
          <p:nvPr>
            <p:ph type="body" idx="1"/>
          </p:nvPr>
        </p:nvSpPr>
        <p:spPr/>
        <p:txBody>
          <a:bodyPr/>
          <a:lstStyle/>
          <a:p>
            <a:pPr lvl="1" rtl="0">
              <a:buFont typeface="+mj-lt"/>
              <a:buAutoNum type="arabicPeriod" startAt="6"/>
            </a:pPr>
            <a:r>
              <a:rPr lang="en-US" b="0" i="0" u="none" strike="noStrike" baseline="0" smtClean="0">
                <a:latin typeface="Segoe"/>
                <a:ea typeface="ＭＳ ゴシック"/>
              </a:rPr>
              <a:t>In the Format Chart Area pane, click the </a:t>
            </a:r>
            <a:r>
              <a:rPr lang="en-US" b="1" i="0" u="none" strike="noStrike" baseline="0" smtClean="0">
                <a:latin typeface="Segoe"/>
                <a:ea typeface="ＭＳ ゴシック"/>
              </a:rPr>
              <a:t>BORDER</a:t>
            </a:r>
            <a:r>
              <a:rPr lang="en-US" b="0" i="0" u="none" strike="noStrike" baseline="0" smtClean="0">
                <a:latin typeface="Segoe"/>
                <a:ea typeface="ＭＳ ゴシック"/>
              </a:rPr>
              <a:t> arrow to expand that section.</a:t>
            </a:r>
          </a:p>
          <a:p>
            <a:pPr lvl="1" rtl="0">
              <a:buAutoNum type="arabicPeriod" startAt="6"/>
            </a:pPr>
            <a:r>
              <a:rPr lang="en-US" b="0" i="0" u="none" strike="noStrike" baseline="0" smtClean="0">
                <a:latin typeface="Segoe"/>
                <a:ea typeface="ＭＳ ゴシック"/>
              </a:rPr>
              <a:t>In the </a:t>
            </a:r>
            <a:r>
              <a:rPr lang="en-US" b="1" i="0" u="none" strike="noStrike" baseline="0" smtClean="0">
                <a:latin typeface="Segoe"/>
                <a:ea typeface="ＭＳ ゴシック"/>
              </a:rPr>
              <a:t>Width</a:t>
            </a:r>
            <a:r>
              <a:rPr lang="en-US" b="0" i="0" u="none" strike="noStrike" baseline="0" smtClean="0">
                <a:latin typeface="Segoe"/>
                <a:ea typeface="ＭＳ ゴシック"/>
              </a:rPr>
              <a:t> up arrow, click until you get to 2.5 pt. Now you can see that the chart is outlined with a light blue border.</a:t>
            </a:r>
          </a:p>
          <a:p>
            <a:pPr lvl="1" rtl="0">
              <a:buAutoNum type="arabicPeriod" startAt="6"/>
            </a:pPr>
            <a:r>
              <a:rPr lang="en-US" b="0" i="0" u="none" strike="noStrike" baseline="0" smtClean="0">
                <a:latin typeface="Segoe"/>
                <a:ea typeface="ＭＳ ゴシック"/>
              </a:rPr>
              <a:t>Click the </a:t>
            </a:r>
            <a:r>
              <a:rPr lang="en-US" b="1" i="0" u="none" strike="noStrike" baseline="0" smtClean="0">
                <a:latin typeface="Segoe"/>
                <a:ea typeface="ＭＳ ゴシック"/>
              </a:rPr>
              <a:t>Coffee and Espresso</a:t>
            </a:r>
            <a:r>
              <a:rPr lang="en-US" b="0" i="0" u="none" strike="noStrike" baseline="0" smtClean="0">
                <a:latin typeface="Segoe"/>
                <a:ea typeface="ＭＳ ゴシック"/>
              </a:rPr>
              <a:t> line. </a:t>
            </a:r>
          </a:p>
          <a:p>
            <a:pPr lvl="1" rtl="0">
              <a:buAutoNum type="arabicPeriod" startAt="6"/>
            </a:pPr>
            <a:r>
              <a:rPr lang="en-US" b="0" i="0" u="none" strike="noStrike" baseline="0" smtClean="0">
                <a:latin typeface="Segoe"/>
                <a:ea typeface="ＭＳ ゴシック"/>
              </a:rPr>
              <a:t>In the </a:t>
            </a:r>
            <a:r>
              <a:rPr lang="en-US" b="1" i="0" u="none" strike="noStrike" baseline="0" smtClean="0">
                <a:latin typeface="Segoe"/>
                <a:ea typeface="ＭＳ ゴシック"/>
              </a:rPr>
              <a:t>Color</a:t>
            </a:r>
            <a:r>
              <a:rPr lang="en-US" b="0" i="0" u="none" strike="noStrike" baseline="0" smtClean="0">
                <a:latin typeface="Segoe"/>
                <a:ea typeface="ＭＳ ゴシック"/>
              </a:rPr>
              <a:t> drop-down, under the LINE section, choose </a:t>
            </a:r>
            <a:r>
              <a:rPr lang="en-US" b="1" i="0" u="none" strike="noStrike" baseline="0" smtClean="0">
                <a:latin typeface="Segoe"/>
                <a:ea typeface="ＭＳ ゴシック"/>
              </a:rPr>
              <a:t>Red</a:t>
            </a:r>
            <a:r>
              <a:rPr lang="en-US" b="0" i="0" u="none" strike="noStrike" baseline="0" smtClean="0">
                <a:latin typeface="Times New Roman"/>
                <a:ea typeface="ＭＳ ゴシック"/>
              </a:rPr>
              <a:t>.</a:t>
            </a:r>
          </a:p>
          <a:p>
            <a:pPr lvl="1" rtl="0">
              <a:buAutoNum type="arabicPeriod" startAt="6"/>
            </a:pPr>
            <a:r>
              <a:rPr lang="en-US" i="0" u="none" strike="noStrike" baseline="0" smtClean="0">
                <a:latin typeface="Segoe"/>
                <a:ea typeface="ＭＳ ゴシック"/>
              </a:rPr>
              <a:t> </a:t>
            </a:r>
            <a:r>
              <a:rPr lang="en-US" b="1" i="0" u="none" strike="noStrike" baseline="0" smtClean="0">
                <a:latin typeface="Segoe"/>
                <a:ea typeface="ＭＳ ゴシック"/>
              </a:rPr>
              <a:t>SAVE</a:t>
            </a:r>
            <a:r>
              <a:rPr lang="en-US" b="0" i="0" u="none" strike="noStrike" baseline="0" smtClean="0">
                <a:latin typeface="Segoe"/>
                <a:ea typeface="ＭＳ ゴシック"/>
              </a:rPr>
              <a:t> your workbook.</a:t>
            </a:r>
          </a:p>
          <a:p>
            <a:pPr lvl="0" rtl="0"/>
            <a:r>
              <a:rPr lang="en-US" b="1" i="0" u="none" strike="noStrike" baseline="0" smtClean="0">
                <a:latin typeface="Segoe"/>
                <a:ea typeface="ＭＳ ゴシック"/>
              </a:rPr>
              <a:t>PAUSE. LEAVE</a:t>
            </a:r>
            <a:r>
              <a:rPr lang="en-US" b="0" i="0" u="none" strike="noStrike" baseline="0" smtClean="0">
                <a:latin typeface="Segoe"/>
                <a:ea typeface="ＭＳ ゴシック"/>
              </a:rPr>
              <a:t> the workbook open for the next exercise.</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36</a:t>
            </a:fld>
            <a:endParaRPr lang="en-US" dirty="0"/>
          </a:p>
        </p:txBody>
      </p:sp>
    </p:spTree>
    <p:extLst>
      <p:ext uri="{BB962C8B-B14F-4D97-AF65-F5344CB8AC3E}">
        <p14:creationId xmlns:p14="http://schemas.microsoft.com/office/powerpoint/2010/main" val="269654066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33"/>
                </a:solidFill>
                <a:latin typeface="Segoe"/>
                <a:ea typeface="ＭＳ ゴシック"/>
              </a:rPr>
              <a:t>Step by Step: Modify a Chart’s Legend</a:t>
            </a:r>
          </a:p>
        </p:txBody>
      </p:sp>
      <p:sp>
        <p:nvSpPr>
          <p:cNvPr id="3" name="Text Placeholder 2"/>
          <p:cNvSpPr>
            <a:spLocks noGrp="1"/>
          </p:cNvSpPr>
          <p:nvPr>
            <p:ph type="body" idx="1"/>
          </p:nvPr>
        </p:nvSpPr>
        <p:spPr/>
        <p:txBody>
          <a:bodyPr/>
          <a:lstStyle/>
          <a:p>
            <a:pPr lvl="0" rtl="0"/>
            <a:r>
              <a:rPr lang="en-US" b="1" i="0" u="none" strike="noStrike" baseline="0" smtClean="0">
                <a:latin typeface="Segoe"/>
                <a:ea typeface="ＭＳ ゴシック"/>
              </a:rPr>
              <a:t>GET READY</a:t>
            </a:r>
            <a:r>
              <a:rPr lang="en-US" b="1" i="0" u="none" strike="noStrike" baseline="0" smtClean="0">
                <a:latin typeface="Times New Roman"/>
                <a:ea typeface="ＭＳ ゴシック"/>
              </a:rPr>
              <a:t>.</a:t>
            </a:r>
            <a:r>
              <a:rPr lang="en-US" b="0" i="0" u="none" strike="noStrike" baseline="0" smtClean="0">
                <a:latin typeface="Segoe"/>
                <a:ea typeface="ＭＳ ゴシック"/>
              </a:rPr>
              <a:t> </a:t>
            </a:r>
            <a:r>
              <a:rPr lang="en-US" b="1" i="0" u="none" strike="noStrike" baseline="0" smtClean="0">
                <a:latin typeface="Segoe"/>
                <a:ea typeface="ＭＳ ゴシック"/>
              </a:rPr>
              <a:t>USE</a:t>
            </a:r>
            <a:r>
              <a:rPr lang="en-US" b="0" i="0" u="none" strike="noStrike" baseline="0" smtClean="0">
                <a:latin typeface="Segoe"/>
                <a:ea typeface="ＭＳ ゴシック"/>
              </a:rPr>
              <a:t> the workbook from the previous exercise.</a:t>
            </a:r>
          </a:p>
          <a:p>
            <a:pPr lvl="1" rtl="0"/>
            <a:r>
              <a:rPr lang="en-US" b="0" i="0" u="none" strike="noStrike" baseline="0" smtClean="0">
                <a:latin typeface="Segoe"/>
                <a:ea typeface="ＭＳ ゴシック"/>
              </a:rPr>
              <a:t>Click the </a:t>
            </a:r>
            <a:r>
              <a:rPr lang="en-US" b="1" i="0" u="none" strike="noStrike" baseline="0" smtClean="0">
                <a:latin typeface="Segoe"/>
                <a:ea typeface="ＭＳ ゴシック"/>
              </a:rPr>
              <a:t>Line</a:t>
            </a:r>
            <a:r>
              <a:rPr lang="en-US" b="0" i="0" u="none" strike="noStrike" baseline="0" smtClean="0">
                <a:latin typeface="Segoe"/>
                <a:ea typeface="ＭＳ ゴシック"/>
              </a:rPr>
              <a:t> chart tab. </a:t>
            </a:r>
          </a:p>
          <a:p>
            <a:pPr lvl="1" rtl="0"/>
            <a:r>
              <a:rPr lang="en-US" b="0" i="0" u="none" strike="noStrike" baseline="0" smtClean="0">
                <a:latin typeface="Segoe"/>
                <a:ea typeface="ＭＳ ゴシック"/>
              </a:rPr>
              <a:t>On the </a:t>
            </a:r>
            <a:r>
              <a:rPr lang="en-US" b="1" i="0" u="none" strike="noStrike" baseline="0" smtClean="0">
                <a:latin typeface="Segoe"/>
                <a:ea typeface="ＭＳ ゴシック"/>
              </a:rPr>
              <a:t>FORMAT</a:t>
            </a:r>
            <a:r>
              <a:rPr lang="en-US" b="0" i="0" u="none" strike="noStrike" baseline="0" smtClean="0">
                <a:latin typeface="Segoe"/>
                <a:ea typeface="ＭＳ ゴシック"/>
              </a:rPr>
              <a:t> tab, click </a:t>
            </a:r>
            <a:r>
              <a:rPr lang="en-US" b="1" i="0" u="none" strike="noStrike" baseline="0" smtClean="0">
                <a:latin typeface="Segoe"/>
                <a:ea typeface="ＭＳ ゴシック"/>
              </a:rPr>
              <a:t>Chart Elements</a:t>
            </a:r>
            <a:r>
              <a:rPr lang="en-US" b="0" i="0" u="none" strike="noStrike" baseline="0" smtClean="0">
                <a:latin typeface="Segoe"/>
                <a:ea typeface="ＭＳ ゴシック"/>
              </a:rPr>
              <a:t> drop-down arrow, and choose </a:t>
            </a:r>
            <a:r>
              <a:rPr lang="en-US" b="1" i="0" u="none" strike="noStrike" baseline="0" smtClean="0">
                <a:latin typeface="Segoe"/>
                <a:ea typeface="ＭＳ ゴシック"/>
              </a:rPr>
              <a:t>Legend</a:t>
            </a:r>
            <a:r>
              <a:rPr lang="en-US" b="0" i="0" u="none" strike="noStrike" baseline="0" smtClean="0">
                <a:latin typeface="Times New Roman"/>
                <a:ea typeface="ＭＳ ゴシック"/>
              </a:rPr>
              <a:t>.</a:t>
            </a:r>
          </a:p>
          <a:p>
            <a:pPr lvl="1" rtl="0"/>
            <a:r>
              <a:rPr lang="en-US" b="0" i="0" u="none" strike="noStrike" baseline="0" smtClean="0">
                <a:latin typeface="Segoe"/>
                <a:ea typeface="ＭＳ ゴシック"/>
              </a:rPr>
              <a:t>If the Format Legend pane does not appear, click the </a:t>
            </a:r>
            <a:r>
              <a:rPr lang="en-US" b="1" i="0" u="none" strike="noStrike" baseline="0" smtClean="0">
                <a:latin typeface="Segoe"/>
                <a:ea typeface="ＭＳ ゴシック"/>
              </a:rPr>
              <a:t>Shape Styles dialog box launcher</a:t>
            </a:r>
            <a:r>
              <a:rPr lang="en-US" b="0" i="0" u="none" strike="noStrike" baseline="0" smtClean="0">
                <a:latin typeface="Times New Roman"/>
                <a:ea typeface="ＭＳ ゴシック"/>
              </a:rPr>
              <a:t>.</a:t>
            </a:r>
          </a:p>
          <a:p>
            <a:pPr lvl="1" rtl="0"/>
            <a:r>
              <a:rPr lang="en-US" b="0" i="0" u="none" strike="noStrike" baseline="0" smtClean="0">
                <a:latin typeface="Segoe"/>
                <a:ea typeface="ＭＳ ゴシック"/>
              </a:rPr>
              <a:t>Click the </a:t>
            </a:r>
            <a:r>
              <a:rPr lang="en-US" b="1" i="0" u="none" strike="noStrike" baseline="0" smtClean="0">
                <a:latin typeface="Segoe"/>
                <a:ea typeface="ＭＳ ゴシック"/>
              </a:rPr>
              <a:t>Legend Options</a:t>
            </a:r>
            <a:r>
              <a:rPr lang="en-US" b="0" i="0" u="none" strike="noStrike" baseline="0" smtClean="0">
                <a:latin typeface="Segoe"/>
                <a:ea typeface="ＭＳ ゴシック"/>
              </a:rPr>
              <a:t> button.</a:t>
            </a:r>
          </a:p>
          <a:p>
            <a:pPr lvl="1" rtl="0"/>
            <a:r>
              <a:rPr lang="en-US" b="0" i="0" u="none" strike="noStrike" baseline="0" smtClean="0">
                <a:latin typeface="Segoe"/>
                <a:ea typeface="ＭＳ ゴシック"/>
              </a:rPr>
              <a:t>In the Legend Position section, click </a:t>
            </a:r>
            <a:r>
              <a:rPr lang="en-US" b="1" i="0" u="none" strike="noStrike" baseline="0" smtClean="0">
                <a:latin typeface="Segoe"/>
                <a:ea typeface="ＭＳ ゴシック"/>
              </a:rPr>
              <a:t>Right</a:t>
            </a:r>
            <a:r>
              <a:rPr lang="en-US" b="0" i="0" u="none" strike="noStrike" baseline="0" smtClean="0">
                <a:latin typeface="Segoe"/>
                <a:ea typeface="ＭＳ ゴシック"/>
              </a:rPr>
              <a:t> to move the legend to the right side of the chart.</a:t>
            </a:r>
          </a:p>
          <a:p>
            <a:pPr lvl="1">
              <a:buFont typeface="+mj-lt"/>
              <a:buAutoNum type="arabicPeriod" startAt="6"/>
            </a:pPr>
            <a:r>
              <a:rPr lang="en-US">
                <a:latin typeface="Segoe"/>
                <a:ea typeface="ＭＳ ゴシック"/>
              </a:rPr>
              <a:t>Click the </a:t>
            </a:r>
            <a:r>
              <a:rPr lang="en-US" b="1">
                <a:latin typeface="Segoe"/>
                <a:ea typeface="ＭＳ ゴシック"/>
              </a:rPr>
              <a:t>Coffee and Espresso</a:t>
            </a:r>
            <a:r>
              <a:rPr lang="en-US">
                <a:latin typeface="Segoe"/>
                <a:ea typeface="ＭＳ ゴシック"/>
              </a:rPr>
              <a:t> label in the legend.</a:t>
            </a:r>
          </a:p>
          <a:p>
            <a:pPr lvl="1">
              <a:buAutoNum type="arabicPeriod" startAt="6"/>
            </a:pPr>
            <a:r>
              <a:rPr lang="en-US">
                <a:latin typeface="Segoe"/>
                <a:ea typeface="ＭＳ ゴシック"/>
              </a:rPr>
              <a:t>Click the </a:t>
            </a:r>
            <a:r>
              <a:rPr lang="en-US" b="1">
                <a:latin typeface="Segoe"/>
                <a:ea typeface="ＭＳ ゴシック"/>
              </a:rPr>
              <a:t>TEXT OPTIONS</a:t>
            </a:r>
            <a:r>
              <a:rPr lang="en-US">
                <a:latin typeface="Segoe"/>
                <a:ea typeface="ＭＳ ゴシック"/>
              </a:rPr>
              <a:t> button to display the menus for the text.</a:t>
            </a:r>
          </a:p>
          <a:p>
            <a:pPr lvl="1" rtl="0"/>
            <a:endParaRPr lang="en-US" b="0" i="0" u="none" strike="noStrike" baseline="0" smtClean="0">
              <a:latin typeface="Segoe"/>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37</a:t>
            </a:fld>
            <a:endParaRPr lang="en-US" dirty="0"/>
          </a:p>
        </p:txBody>
      </p:sp>
    </p:spTree>
    <p:extLst>
      <p:ext uri="{BB962C8B-B14F-4D97-AF65-F5344CB8AC3E}">
        <p14:creationId xmlns:p14="http://schemas.microsoft.com/office/powerpoint/2010/main" val="243672041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33"/>
                </a:solidFill>
                <a:latin typeface="Segoe"/>
                <a:ea typeface="ＭＳ ゴシック"/>
              </a:rPr>
              <a:t>Step by Step: Modify a Chart’s Legend</a:t>
            </a:r>
          </a:p>
        </p:txBody>
      </p:sp>
      <p:sp>
        <p:nvSpPr>
          <p:cNvPr id="3" name="Text Placeholder 2"/>
          <p:cNvSpPr>
            <a:spLocks noGrp="1"/>
          </p:cNvSpPr>
          <p:nvPr>
            <p:ph type="body" idx="1"/>
          </p:nvPr>
        </p:nvSpPr>
        <p:spPr/>
        <p:txBody>
          <a:bodyPr/>
          <a:lstStyle/>
          <a:p>
            <a:pPr lvl="1" rtl="0">
              <a:buFont typeface="+mj-lt"/>
              <a:buAutoNum type="arabicPeriod" startAt="8"/>
            </a:pPr>
            <a:r>
              <a:rPr lang="en-US" b="0" i="0" u="none" strike="noStrike" baseline="0" smtClean="0">
                <a:latin typeface="Segoe"/>
                <a:ea typeface="ＭＳ ゴシック"/>
              </a:rPr>
              <a:t>In the </a:t>
            </a:r>
            <a:r>
              <a:rPr lang="en-US" b="1" i="0" u="none" strike="noStrike" baseline="0" smtClean="0">
                <a:latin typeface="Segoe"/>
                <a:ea typeface="ＭＳ ゴシック"/>
              </a:rPr>
              <a:t>Fill Color</a:t>
            </a:r>
            <a:r>
              <a:rPr lang="en-US" b="0" i="0" u="none" strike="noStrike" baseline="0" smtClean="0">
                <a:latin typeface="Segoe"/>
                <a:ea typeface="ＭＳ ゴシック"/>
              </a:rPr>
              <a:t> drop-down, choose </a:t>
            </a:r>
            <a:r>
              <a:rPr lang="en-US" b="1" i="0" u="none" strike="noStrike" baseline="0" smtClean="0">
                <a:latin typeface="Segoe"/>
                <a:ea typeface="ＭＳ ゴシック"/>
              </a:rPr>
              <a:t>Red</a:t>
            </a:r>
            <a:r>
              <a:rPr lang="en-US" b="0" i="0" u="none" strike="noStrike" baseline="0" smtClean="0">
                <a:latin typeface="Segoe"/>
                <a:ea typeface="ＭＳ ゴシック"/>
              </a:rPr>
              <a:t> so the text in the legend matches the color (below).</a:t>
            </a:r>
          </a:p>
          <a:p>
            <a:pPr lvl="1" rtl="0">
              <a:buAutoNum type="arabicPeriod" startAt="8"/>
            </a:pPr>
            <a:r>
              <a:rPr lang="en-US" b="0" i="0" u="none" strike="noStrike" baseline="0" smtClean="0">
                <a:latin typeface="Segoe"/>
                <a:ea typeface="ＭＳ ゴシック"/>
              </a:rPr>
              <a:t>Click the </a:t>
            </a:r>
            <a:r>
              <a:rPr lang="en-US" b="1" i="0" u="none" strike="noStrike" baseline="0" smtClean="0">
                <a:latin typeface="Segoe"/>
                <a:ea typeface="ＭＳ ゴシック"/>
              </a:rPr>
              <a:t>2010Pie</a:t>
            </a:r>
            <a:r>
              <a:rPr lang="en-US" b="0" i="0" u="none" strike="noStrike" baseline="0" smtClean="0">
                <a:latin typeface="Segoe"/>
                <a:ea typeface="ＭＳ ゴシック"/>
              </a:rPr>
              <a:t> chart tab. </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38</a:t>
            </a:fld>
            <a:endParaRPr lang="en-US" dirty="0"/>
          </a:p>
        </p:txBody>
      </p:sp>
      <p:pic>
        <p:nvPicPr>
          <p:cNvPr id="7" name="Picture 6" descr="122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20851" y="2971800"/>
            <a:ext cx="5394235" cy="3113621"/>
          </a:xfrm>
          <a:prstGeom prst="rect">
            <a:avLst/>
          </a:prstGeom>
        </p:spPr>
      </p:pic>
    </p:spTree>
    <p:extLst>
      <p:ext uri="{BB962C8B-B14F-4D97-AF65-F5344CB8AC3E}">
        <p14:creationId xmlns:p14="http://schemas.microsoft.com/office/powerpoint/2010/main" val="55426366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33"/>
                </a:solidFill>
                <a:latin typeface="Segoe"/>
                <a:ea typeface="ＭＳ ゴシック"/>
              </a:rPr>
              <a:t>Step by Step: Modify a Chart’s Legend</a:t>
            </a:r>
          </a:p>
        </p:txBody>
      </p:sp>
      <p:sp>
        <p:nvSpPr>
          <p:cNvPr id="3" name="Text Placeholder 2"/>
          <p:cNvSpPr>
            <a:spLocks noGrp="1"/>
          </p:cNvSpPr>
          <p:nvPr>
            <p:ph type="body" idx="1"/>
          </p:nvPr>
        </p:nvSpPr>
        <p:spPr/>
        <p:txBody>
          <a:bodyPr/>
          <a:lstStyle/>
          <a:p>
            <a:pPr lvl="1" rtl="0">
              <a:buFont typeface="+mj-lt"/>
              <a:buAutoNum type="arabicPeriod" startAt="10"/>
            </a:pPr>
            <a:r>
              <a:rPr lang="en-US" b="0" i="0" u="none" strike="noStrike" baseline="0" smtClean="0">
                <a:latin typeface="Segoe"/>
                <a:ea typeface="ＭＳ ゴシック"/>
              </a:rPr>
              <a:t>Click the </a:t>
            </a:r>
            <a:r>
              <a:rPr lang="en-US" b="1" i="0" u="none" strike="noStrike" baseline="0" smtClean="0">
                <a:latin typeface="Segoe"/>
                <a:ea typeface="ＭＳ ゴシック"/>
              </a:rPr>
              <a:t>Coffee and Espresso</a:t>
            </a:r>
            <a:r>
              <a:rPr lang="en-US" b="0" i="0" u="none" strike="noStrike" baseline="0" smtClean="0">
                <a:latin typeface="Segoe"/>
                <a:ea typeface="ＭＳ ゴシック"/>
              </a:rPr>
              <a:t> label twice. If necessary, click the </a:t>
            </a:r>
            <a:r>
              <a:rPr lang="en-US" b="1" i="0" u="none" strike="noStrike" baseline="0" smtClean="0">
                <a:latin typeface="Segoe"/>
                <a:ea typeface="ＭＳ ゴシック"/>
              </a:rPr>
              <a:t>TEXT OPTIONS</a:t>
            </a:r>
            <a:r>
              <a:rPr lang="en-US" b="0" i="0" u="none" strike="noStrike" baseline="0" smtClean="0">
                <a:latin typeface="Segoe"/>
                <a:ea typeface="ＭＳ ゴシック"/>
              </a:rPr>
              <a:t> button and underneath TEXT FILL, click the </a:t>
            </a:r>
            <a:r>
              <a:rPr lang="en-US" b="1" i="0" u="none" strike="noStrike" baseline="0" smtClean="0">
                <a:latin typeface="Segoe"/>
                <a:ea typeface="ＭＳ ゴシック"/>
              </a:rPr>
              <a:t>Color</a:t>
            </a:r>
            <a:r>
              <a:rPr lang="en-US" b="0" i="0" u="none" strike="noStrike" baseline="0" smtClean="0">
                <a:latin typeface="Segoe"/>
                <a:ea typeface="ＭＳ ゴシック"/>
              </a:rPr>
              <a:t> button, and choose </a:t>
            </a:r>
            <a:r>
              <a:rPr lang="en-US" b="1" i="0" u="none" strike="noStrike" baseline="0" smtClean="0">
                <a:latin typeface="Segoe"/>
                <a:ea typeface="ＭＳ ゴシック"/>
              </a:rPr>
              <a:t>Red</a:t>
            </a:r>
            <a:r>
              <a:rPr lang="en-US" b="0" i="0" u="none" strike="noStrike" baseline="0" smtClean="0">
                <a:latin typeface="Segoe"/>
                <a:ea typeface="ＭＳ ゴシック"/>
              </a:rPr>
              <a:t> to change the text color.</a:t>
            </a:r>
          </a:p>
          <a:p>
            <a:pPr lvl="1" rtl="0">
              <a:buAutoNum type="arabicPeriod" startAt="10"/>
            </a:pPr>
            <a:r>
              <a:rPr lang="en-US" i="0" u="none" strike="noStrike" baseline="0" smtClean="0">
                <a:latin typeface="Segoe"/>
                <a:ea typeface="ＭＳ ゴシック"/>
              </a:rPr>
              <a:t> </a:t>
            </a:r>
            <a:r>
              <a:rPr lang="en-US" b="1" i="0" u="none" strike="noStrike" baseline="0" smtClean="0">
                <a:latin typeface="Segoe"/>
                <a:ea typeface="ＭＳ ゴシック"/>
              </a:rPr>
              <a:t>CLOSE</a:t>
            </a:r>
            <a:r>
              <a:rPr lang="en-US" b="0" i="0" u="none" strike="noStrike" baseline="0" smtClean="0">
                <a:latin typeface="Segoe"/>
                <a:ea typeface="ＭＳ ゴシック"/>
              </a:rPr>
              <a:t> the Format Data Label pane and </a:t>
            </a:r>
            <a:r>
              <a:rPr lang="en-US" b="1" i="0" u="none" strike="noStrike" baseline="0" smtClean="0">
                <a:latin typeface="Segoe"/>
                <a:ea typeface="ＭＳ ゴシック"/>
              </a:rPr>
              <a:t>SAVE</a:t>
            </a:r>
            <a:r>
              <a:rPr lang="en-US" b="0" i="0" u="none" strike="noStrike" baseline="0" smtClean="0">
                <a:latin typeface="Segoe"/>
                <a:ea typeface="ＭＳ ゴシック"/>
              </a:rPr>
              <a:t> the workbook.</a:t>
            </a:r>
          </a:p>
          <a:p>
            <a:pPr lvl="0" rtl="0"/>
            <a:r>
              <a:rPr lang="en-US" b="1" i="0" u="none" strike="noStrike" baseline="0" smtClean="0">
                <a:latin typeface="Segoe"/>
                <a:ea typeface="ＭＳ ゴシック"/>
              </a:rPr>
              <a:t>PAUSE. LEAVE</a:t>
            </a:r>
            <a:r>
              <a:rPr lang="en-US" b="0" i="0" u="none" strike="noStrike" baseline="0" smtClean="0">
                <a:latin typeface="Segoe"/>
                <a:ea typeface="ＭＳ ゴシック"/>
              </a:rPr>
              <a:t> the workbook open for the next exercise.</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39</a:t>
            </a:fld>
            <a:endParaRPr lang="en-US" dirty="0"/>
          </a:p>
        </p:txBody>
      </p:sp>
    </p:spTree>
    <p:extLst>
      <p:ext uri="{BB962C8B-B14F-4D97-AF65-F5344CB8AC3E}">
        <p14:creationId xmlns:p14="http://schemas.microsoft.com/office/powerpoint/2010/main" val="7924951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33"/>
                </a:solidFill>
                <a:latin typeface="Segoe"/>
                <a:ea typeface="ＭＳ ゴシック"/>
              </a:rPr>
              <a:t>Step by Step: Select Data to Include in a Chart</a:t>
            </a:r>
          </a:p>
        </p:txBody>
      </p:sp>
      <p:sp>
        <p:nvSpPr>
          <p:cNvPr id="3" name="Text Placeholder 2"/>
          <p:cNvSpPr>
            <a:spLocks noGrp="1"/>
          </p:cNvSpPr>
          <p:nvPr>
            <p:ph type="body" idx="1"/>
          </p:nvPr>
        </p:nvSpPr>
        <p:spPr/>
        <p:txBody>
          <a:bodyPr/>
          <a:lstStyle/>
          <a:p>
            <a:pPr lvl="0" rtl="0"/>
            <a:r>
              <a:rPr lang="en-US" b="1" i="0" u="none" strike="noStrike" baseline="0" smtClean="0">
                <a:latin typeface="Segoe"/>
                <a:ea typeface="ＭＳ ゴシック"/>
              </a:rPr>
              <a:t>GET READY. LAUNCH</a:t>
            </a:r>
            <a:r>
              <a:rPr lang="en-US" b="0" i="0" u="none" strike="noStrike" baseline="0" smtClean="0">
                <a:latin typeface="Segoe"/>
                <a:ea typeface="ＭＳ ゴシック"/>
              </a:rPr>
              <a:t> Excel. </a:t>
            </a:r>
          </a:p>
          <a:p>
            <a:pPr lvl="1" rtl="0"/>
            <a:r>
              <a:rPr lang="en-US" i="0" u="none" strike="noStrike" baseline="0" smtClean="0">
                <a:latin typeface="Segoe"/>
                <a:ea typeface="ＭＳ ゴシック"/>
              </a:rPr>
              <a:t> </a:t>
            </a:r>
            <a:r>
              <a:rPr lang="en-US" b="1" i="0" u="none" strike="noStrike" baseline="0" smtClean="0">
                <a:latin typeface="Segoe"/>
                <a:ea typeface="ＭＳ ゴシック"/>
              </a:rPr>
              <a:t>OPEN</a:t>
            </a:r>
            <a:r>
              <a:rPr lang="en-US" b="0" i="0" u="none" strike="noStrike" baseline="0" smtClean="0">
                <a:latin typeface="Segoe"/>
                <a:ea typeface="ＭＳ ゴシック"/>
              </a:rPr>
              <a:t> the </a:t>
            </a:r>
            <a:r>
              <a:rPr lang="en-US" b="1" i="1" u="none" strike="noStrike" baseline="0" smtClean="0">
                <a:latin typeface="Segoe"/>
                <a:ea typeface="ＭＳ ゴシック"/>
              </a:rPr>
              <a:t>12 4thCoffee Financial History</a:t>
            </a:r>
            <a:r>
              <a:rPr lang="en-US" b="0" i="0" u="none" strike="noStrike" baseline="0" smtClean="0">
                <a:latin typeface="Segoe"/>
                <a:ea typeface="ＭＳ ゴシック"/>
              </a:rPr>
              <a:t> file for this lesson.</a:t>
            </a:r>
          </a:p>
          <a:p>
            <a:pPr lvl="1" rtl="0"/>
            <a:r>
              <a:rPr lang="en-US" b="0" i="0" u="none" strike="noStrike" baseline="0" smtClean="0">
                <a:latin typeface="Segoe"/>
                <a:ea typeface="ＭＳ ゴシック"/>
              </a:rPr>
              <a:t>Select </a:t>
            </a:r>
            <a:r>
              <a:rPr lang="en-US" b="1" i="0" u="none" strike="noStrike" baseline="0" smtClean="0">
                <a:latin typeface="Segoe"/>
                <a:ea typeface="ＭＳ ゴシック"/>
              </a:rPr>
              <a:t>B2:B8</a:t>
            </a:r>
            <a:r>
              <a:rPr lang="en-US" b="0" i="0" u="none" strike="noStrike" baseline="0" smtClean="0">
                <a:latin typeface="Segoe"/>
                <a:ea typeface="ＭＳ ゴシック"/>
              </a:rPr>
              <a:t> (the 2010 data).</a:t>
            </a:r>
          </a:p>
          <a:p>
            <a:pPr lvl="1" rtl="0"/>
            <a:r>
              <a:rPr lang="en-US" b="0" i="0" u="none" strike="noStrike" baseline="0" smtClean="0">
                <a:latin typeface="Segoe"/>
                <a:ea typeface="ＭＳ ゴシック"/>
              </a:rPr>
              <a:t>Click the </a:t>
            </a:r>
            <a:r>
              <a:rPr lang="en-US" b="1" i="0" u="none" strike="noStrike" baseline="0" smtClean="0">
                <a:latin typeface="Segoe"/>
                <a:ea typeface="ＭＳ ゴシック"/>
              </a:rPr>
              <a:t>INSERT</a:t>
            </a:r>
            <a:r>
              <a:rPr lang="en-US" b="0" i="0" u="none" strike="noStrike" baseline="0" smtClean="0">
                <a:latin typeface="Segoe"/>
                <a:ea typeface="ＭＳ ゴシック"/>
              </a:rPr>
              <a:t> tab, and in the Charts group, click the </a:t>
            </a:r>
            <a:r>
              <a:rPr lang="en-US" b="1" i="0" u="none" strike="noStrike" baseline="0" smtClean="0">
                <a:latin typeface="Segoe"/>
                <a:ea typeface="ＭＳ ゴシック"/>
              </a:rPr>
              <a:t>Pie</a:t>
            </a:r>
            <a:r>
              <a:rPr lang="en-US" b="0" i="0" u="none" strike="noStrike" baseline="0" smtClean="0">
                <a:latin typeface="Segoe"/>
                <a:ea typeface="ＭＳ ゴシック"/>
              </a:rPr>
              <a:t> button. Click the </a:t>
            </a:r>
            <a:r>
              <a:rPr lang="en-US" b="1" i="0" u="none" strike="noStrike" baseline="0" smtClean="0">
                <a:latin typeface="Segoe"/>
                <a:ea typeface="ＭＳ ゴシック"/>
              </a:rPr>
              <a:t>first</a:t>
            </a:r>
            <a:r>
              <a:rPr lang="en-US" b="0" i="0" u="none" strike="noStrike" baseline="0" smtClean="0">
                <a:latin typeface="Segoe"/>
                <a:ea typeface="ＭＳ ゴシック"/>
              </a:rPr>
              <a:t> 2-D Pie chart. A color-coded pie chart with sections identified by number is displayed.</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4</a:t>
            </a:fld>
            <a:endParaRPr lang="en-US" dirty="0"/>
          </a:p>
        </p:txBody>
      </p:sp>
    </p:spTree>
    <p:extLst>
      <p:ext uri="{BB962C8B-B14F-4D97-AF65-F5344CB8AC3E}">
        <p14:creationId xmlns:p14="http://schemas.microsoft.com/office/powerpoint/2010/main" val="67902987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33"/>
                </a:solidFill>
                <a:latin typeface="Segoe"/>
                <a:ea typeface="ＭＳ ゴシック"/>
              </a:rPr>
              <a:t>Step by Step: Add Elements to a Chart</a:t>
            </a:r>
          </a:p>
        </p:txBody>
      </p:sp>
      <p:sp>
        <p:nvSpPr>
          <p:cNvPr id="3" name="Text Placeholder 2"/>
          <p:cNvSpPr>
            <a:spLocks noGrp="1"/>
          </p:cNvSpPr>
          <p:nvPr>
            <p:ph type="body" idx="1"/>
          </p:nvPr>
        </p:nvSpPr>
        <p:spPr/>
        <p:txBody>
          <a:bodyPr/>
          <a:lstStyle/>
          <a:p>
            <a:pPr lvl="0" rtl="0"/>
            <a:r>
              <a:rPr lang="en-US" b="1" i="0" u="none" strike="noStrike" baseline="0" smtClean="0">
                <a:latin typeface="Segoe"/>
                <a:ea typeface="ＭＳ ゴシック"/>
              </a:rPr>
              <a:t>GET READY</a:t>
            </a:r>
            <a:r>
              <a:rPr lang="en-US" b="1" i="0" u="none" strike="noStrike" baseline="0" smtClean="0">
                <a:latin typeface="Times New Roman"/>
                <a:ea typeface="ＭＳ ゴシック"/>
              </a:rPr>
              <a:t>.</a:t>
            </a:r>
            <a:r>
              <a:rPr lang="en-US" b="0" i="0" u="none" strike="noStrike" baseline="0" smtClean="0">
                <a:latin typeface="Segoe"/>
                <a:ea typeface="ＭＳ ゴシック"/>
              </a:rPr>
              <a:t> </a:t>
            </a:r>
            <a:r>
              <a:rPr lang="en-US" b="1" i="0" u="none" strike="noStrike" baseline="0" smtClean="0">
                <a:latin typeface="Segoe"/>
                <a:ea typeface="ＭＳ ゴシック"/>
              </a:rPr>
              <a:t>USE</a:t>
            </a:r>
            <a:r>
              <a:rPr lang="en-US" b="0" i="0" u="none" strike="noStrike" baseline="0" smtClean="0">
                <a:latin typeface="Segoe"/>
                <a:ea typeface="ＭＳ ゴシック"/>
              </a:rPr>
              <a:t> the workbook from the previous exercise.</a:t>
            </a:r>
          </a:p>
          <a:p>
            <a:pPr lvl="1" rtl="0"/>
            <a:r>
              <a:rPr lang="en-US" b="0" i="0" u="none" strike="noStrike" baseline="0" smtClean="0">
                <a:latin typeface="Segoe"/>
                <a:ea typeface="ＭＳ ゴシック"/>
              </a:rPr>
              <a:t>Click the </a:t>
            </a:r>
            <a:r>
              <a:rPr lang="en-US" b="1" i="0" u="none" strike="noStrike" baseline="0" smtClean="0">
                <a:latin typeface="Segoe"/>
                <a:ea typeface="ＭＳ ゴシック"/>
              </a:rPr>
              <a:t>StackedBar</a:t>
            </a:r>
            <a:r>
              <a:rPr lang="en-US" b="0" i="0" u="none" strike="noStrike" baseline="0" smtClean="0">
                <a:latin typeface="Segoe"/>
                <a:ea typeface="ＭＳ ゴシック"/>
              </a:rPr>
              <a:t> chart tab. </a:t>
            </a:r>
          </a:p>
          <a:p>
            <a:pPr lvl="1" rtl="0"/>
            <a:r>
              <a:rPr lang="en-US" b="0" i="0" u="none" strike="noStrike" baseline="0" smtClean="0">
                <a:latin typeface="Segoe"/>
                <a:ea typeface="ＭＳ ゴシック"/>
              </a:rPr>
              <a:t>If necessary, click in a white space of the chart to select the chart and make the buttons in the upper right hand corner appear. </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40</a:t>
            </a:fld>
            <a:endParaRPr lang="en-US" dirty="0"/>
          </a:p>
        </p:txBody>
      </p:sp>
    </p:spTree>
    <p:extLst>
      <p:ext uri="{BB962C8B-B14F-4D97-AF65-F5344CB8AC3E}">
        <p14:creationId xmlns:p14="http://schemas.microsoft.com/office/powerpoint/2010/main" val="15359592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33"/>
                </a:solidFill>
                <a:latin typeface="Segoe"/>
                <a:ea typeface="ＭＳ ゴシック"/>
              </a:rPr>
              <a:t>Step by Step: Add Elements to a Chart</a:t>
            </a:r>
          </a:p>
        </p:txBody>
      </p:sp>
      <p:sp>
        <p:nvSpPr>
          <p:cNvPr id="3" name="Text Placeholder 2"/>
          <p:cNvSpPr>
            <a:spLocks noGrp="1"/>
          </p:cNvSpPr>
          <p:nvPr>
            <p:ph type="body" idx="1"/>
          </p:nvPr>
        </p:nvSpPr>
        <p:spPr/>
        <p:txBody>
          <a:bodyPr/>
          <a:lstStyle/>
          <a:p>
            <a:pPr lvl="1" rtl="0">
              <a:buFont typeface="+mj-lt"/>
              <a:buAutoNum type="arabicPeriod" startAt="3"/>
            </a:pPr>
            <a:r>
              <a:rPr lang="en-US" sz="2000" b="0" i="0" u="none" strike="noStrike" baseline="0" smtClean="0">
                <a:latin typeface="Segoe"/>
                <a:ea typeface="ＭＳ ゴシック"/>
              </a:rPr>
              <a:t>Click the </a:t>
            </a:r>
            <a:r>
              <a:rPr lang="en-US" sz="2000" b="1" i="0" u="none" strike="noStrike" baseline="0" smtClean="0">
                <a:latin typeface="Segoe"/>
                <a:ea typeface="ＭＳ ゴシック"/>
              </a:rPr>
              <a:t>CHART ELEMENTS</a:t>
            </a:r>
            <a:r>
              <a:rPr lang="en-US" sz="2000" b="0" i="0" u="none" strike="noStrike" baseline="0" smtClean="0">
                <a:latin typeface="Segoe"/>
                <a:ea typeface="ＭＳ ゴシック"/>
              </a:rPr>
              <a:t> button. A menu appears showing which elements are currently on the chart (checked boxes) and which are not (unchecked boxes). See the figure below.</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41</a:t>
            </a:fld>
            <a:endParaRPr lang="en-US" dirty="0"/>
          </a:p>
        </p:txBody>
      </p:sp>
      <p:pic>
        <p:nvPicPr>
          <p:cNvPr id="7" name="Picture 6" descr="122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00598" y="2667000"/>
            <a:ext cx="5143837" cy="3585989"/>
          </a:xfrm>
          <a:prstGeom prst="rect">
            <a:avLst/>
          </a:prstGeom>
        </p:spPr>
      </p:pic>
    </p:spTree>
    <p:extLst>
      <p:ext uri="{BB962C8B-B14F-4D97-AF65-F5344CB8AC3E}">
        <p14:creationId xmlns:p14="http://schemas.microsoft.com/office/powerpoint/2010/main" val="148237668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atin typeface="Segoe"/>
                <a:ea typeface="ＭＳ ゴシック"/>
              </a:rPr>
              <a:t>Step by Step: Add Elements to a Chart</a:t>
            </a:r>
            <a:endParaRPr lang="en-US"/>
          </a:p>
        </p:txBody>
      </p:sp>
      <p:sp>
        <p:nvSpPr>
          <p:cNvPr id="3" name="Content Placeholder 2"/>
          <p:cNvSpPr>
            <a:spLocks noGrp="1"/>
          </p:cNvSpPr>
          <p:nvPr>
            <p:ph idx="1"/>
          </p:nvPr>
        </p:nvSpPr>
        <p:spPr/>
        <p:txBody>
          <a:bodyPr/>
          <a:lstStyle/>
          <a:p>
            <a:pPr lvl="1">
              <a:buFont typeface="+mj-lt"/>
              <a:buAutoNum type="arabicPeriod" startAt="4"/>
            </a:pPr>
            <a:r>
              <a:rPr lang="en-US">
                <a:latin typeface="Segoe"/>
                <a:ea typeface="ＭＳ ゴシック"/>
              </a:rPr>
              <a:t>Click the </a:t>
            </a:r>
            <a:r>
              <a:rPr lang="en-US" b="1">
                <a:latin typeface="Segoe"/>
                <a:ea typeface="ＭＳ ゴシック"/>
              </a:rPr>
              <a:t>Axis Titles</a:t>
            </a:r>
            <a:r>
              <a:rPr lang="en-US">
                <a:latin typeface="Segoe"/>
                <a:ea typeface="ＭＳ ゴシック"/>
              </a:rPr>
              <a:t> box to check the box and add both a vertical and horizontal axis placeholder. </a:t>
            </a:r>
          </a:p>
          <a:p>
            <a:pPr lvl="1">
              <a:buAutoNum type="arabicPeriod" startAt="4"/>
            </a:pPr>
            <a:r>
              <a:rPr lang="en-US">
                <a:latin typeface="Segoe"/>
                <a:ea typeface="ＭＳ ゴシック"/>
              </a:rPr>
              <a:t>The Axis Title on the bottom of the screen has selection indicators to indicate it is selected. Type </a:t>
            </a:r>
            <a:r>
              <a:rPr lang="en-US" b="1">
                <a:latin typeface="Segoe"/>
                <a:ea typeface="ＭＳ ゴシック"/>
              </a:rPr>
              <a:t>Thousands</a:t>
            </a:r>
            <a:r>
              <a:rPr lang="en-US">
                <a:latin typeface="Segoe"/>
                <a:ea typeface="ＭＳ ゴシック"/>
              </a:rPr>
              <a:t> and press </a:t>
            </a:r>
            <a:r>
              <a:rPr lang="en-US" b="1">
                <a:latin typeface="Segoe"/>
                <a:ea typeface="ＭＳ ゴシック"/>
              </a:rPr>
              <a:t>Enter</a:t>
            </a:r>
            <a:r>
              <a:rPr lang="en-US">
                <a:latin typeface="Segoe"/>
                <a:ea typeface="ＭＳ ゴシック"/>
              </a:rPr>
              <a:t>. </a:t>
            </a:r>
          </a:p>
          <a:p>
            <a:pPr lvl="1">
              <a:buAutoNum type="arabicPeriod" startAt="4"/>
            </a:pPr>
            <a:r>
              <a:rPr lang="en-US">
                <a:latin typeface="Segoe"/>
                <a:ea typeface="ＭＳ ゴシック"/>
              </a:rPr>
              <a:t>Click the </a:t>
            </a:r>
            <a:r>
              <a:rPr lang="en-US" b="1">
                <a:latin typeface="Segoe"/>
                <a:ea typeface="ＭＳ ゴシック"/>
              </a:rPr>
              <a:t>TotalLine</a:t>
            </a:r>
            <a:r>
              <a:rPr lang="en-US">
                <a:latin typeface="Segoe"/>
                <a:ea typeface="ＭＳ ゴシック"/>
              </a:rPr>
              <a:t> chart tab, click the </a:t>
            </a:r>
            <a:r>
              <a:rPr lang="en-US" b="1">
                <a:latin typeface="Segoe"/>
                <a:ea typeface="ＭＳ ゴシック"/>
              </a:rPr>
              <a:t>CHART ELEMENTS</a:t>
            </a:r>
            <a:r>
              <a:rPr lang="en-US">
                <a:latin typeface="Segoe"/>
                <a:ea typeface="ＭＳ ゴシック"/>
              </a:rPr>
              <a:t>, and select the </a:t>
            </a:r>
            <a:r>
              <a:rPr lang="en-US" b="1">
                <a:latin typeface="Segoe"/>
                <a:ea typeface="ＭＳ ゴシック"/>
              </a:rPr>
              <a:t>Axis Titles</a:t>
            </a:r>
            <a:r>
              <a:rPr lang="en-US">
                <a:latin typeface="Segoe"/>
                <a:ea typeface="ＭＳ ゴシック"/>
              </a:rPr>
              <a:t> option. This time the vertical Axis Title is selected. You can click any label placeholder to select it if it is already on a chart. Type </a:t>
            </a:r>
            <a:r>
              <a:rPr lang="en-US" b="1">
                <a:latin typeface="Segoe"/>
                <a:ea typeface="ＭＳ ゴシック"/>
              </a:rPr>
              <a:t>Thousands</a:t>
            </a:r>
            <a:r>
              <a:rPr lang="en-US">
                <a:latin typeface="Segoe"/>
                <a:ea typeface="ＭＳ ゴシック"/>
              </a:rPr>
              <a:t> for the vertical title.</a:t>
            </a:r>
          </a:p>
          <a:p>
            <a:pPr lvl="1">
              <a:buAutoNum type="arabicPeriod" startAt="4"/>
            </a:pPr>
            <a:r>
              <a:rPr lang="en-US">
                <a:latin typeface="Segoe"/>
                <a:ea typeface="ＭＳ ゴシック"/>
              </a:rPr>
              <a:t>Repeat the previous step to add a vertical axis title of Thousands for the CoffeeLine chart and the horizontal axis title for the ClusteredBar chart. </a:t>
            </a:r>
          </a:p>
          <a:p>
            <a:pPr lvl="1">
              <a:buAutoNum type="arabicPeriod" startAt="4"/>
            </a:pPr>
            <a:endParaRPr lang="en-US">
              <a:latin typeface="Segoe"/>
              <a:ea typeface="ＭＳ ゴシック"/>
            </a:endParaRPr>
          </a:p>
          <a:p>
            <a:endParaRPr lang="en-US"/>
          </a:p>
        </p:txBody>
      </p:sp>
      <p:sp>
        <p:nvSpPr>
          <p:cNvPr id="4" name="Date Placeholder 3"/>
          <p:cNvSpPr>
            <a:spLocks noGrp="1"/>
          </p:cNvSpPr>
          <p:nvPr>
            <p:ph type="dt" sz="half" idx="10"/>
          </p:nvPr>
        </p:nvSpPr>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p:txBody>
          <a:bodyPr/>
          <a:lstStyle/>
          <a:p>
            <a:pPr>
              <a:defRPr/>
            </a:pPr>
            <a:fld id="{4453F413-A379-4AA4-A6AE-7C7FDF82C384}" type="slidenum">
              <a:rPr lang="en-US" smtClean="0"/>
              <a:pPr>
                <a:defRPr/>
              </a:pPr>
              <a:t>42</a:t>
            </a:fld>
            <a:endParaRPr lang="en-US" dirty="0"/>
          </a:p>
        </p:txBody>
      </p:sp>
    </p:spTree>
    <p:extLst>
      <p:ext uri="{BB962C8B-B14F-4D97-AF65-F5344CB8AC3E}">
        <p14:creationId xmlns:p14="http://schemas.microsoft.com/office/powerpoint/2010/main" val="421374407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33"/>
                </a:solidFill>
                <a:latin typeface="Segoe"/>
                <a:ea typeface="ＭＳ ゴシック"/>
              </a:rPr>
              <a:t>Step by Step: Add Elements to a Chart</a:t>
            </a:r>
          </a:p>
        </p:txBody>
      </p:sp>
      <p:sp>
        <p:nvSpPr>
          <p:cNvPr id="3" name="Text Placeholder 2"/>
          <p:cNvSpPr>
            <a:spLocks noGrp="1"/>
          </p:cNvSpPr>
          <p:nvPr>
            <p:ph type="body" idx="1"/>
          </p:nvPr>
        </p:nvSpPr>
        <p:spPr/>
        <p:txBody>
          <a:bodyPr/>
          <a:lstStyle/>
          <a:p>
            <a:pPr lvl="1" rtl="0">
              <a:buFont typeface="+mj-lt"/>
              <a:buAutoNum type="arabicPeriod" startAt="8"/>
            </a:pPr>
            <a:r>
              <a:rPr lang="en-US" sz="2000" b="0" i="0" u="none" strike="noStrike" baseline="0" smtClean="0">
                <a:latin typeface="Segoe"/>
                <a:ea typeface="ＭＳ ゴシック"/>
              </a:rPr>
              <a:t>Click the </a:t>
            </a:r>
            <a:r>
              <a:rPr lang="en-US" sz="2000" b="1" i="0" u="none" strike="noStrike" baseline="0" smtClean="0">
                <a:latin typeface="Segoe"/>
                <a:ea typeface="ＭＳ ゴシック"/>
              </a:rPr>
              <a:t>StackedBar</a:t>
            </a:r>
            <a:r>
              <a:rPr lang="en-US" sz="2000" b="0" i="0" u="none" strike="noStrike" baseline="0" smtClean="0">
                <a:latin typeface="Segoe"/>
                <a:ea typeface="ＭＳ ゴシック"/>
              </a:rPr>
              <a:t> chart tab, click the </a:t>
            </a:r>
            <a:r>
              <a:rPr lang="en-US" sz="2000" b="1" i="0" u="none" strike="noStrike" baseline="0" smtClean="0">
                <a:latin typeface="Segoe"/>
                <a:ea typeface="ＭＳ ゴシック"/>
              </a:rPr>
              <a:t>CHART ELEMENTS</a:t>
            </a:r>
            <a:r>
              <a:rPr lang="en-US" sz="2000" b="0" i="0" u="none" strike="noStrike" baseline="0" smtClean="0">
                <a:latin typeface="Segoe"/>
                <a:ea typeface="ＭＳ ゴシック"/>
              </a:rPr>
              <a:t>, and select the </a:t>
            </a:r>
            <a:r>
              <a:rPr lang="en-US" sz="2000" b="1" i="0" u="none" strike="noStrike" baseline="0" smtClean="0">
                <a:latin typeface="Segoe"/>
                <a:ea typeface="ＭＳ ゴシック"/>
              </a:rPr>
              <a:t>Data Labels</a:t>
            </a:r>
            <a:r>
              <a:rPr lang="en-US" sz="2000" b="0" i="0" u="none" strike="noStrike" baseline="0" smtClean="0">
                <a:latin typeface="Segoe"/>
                <a:ea typeface="ＭＳ ゴシック"/>
              </a:rPr>
              <a:t> option. Labels appear for each of the bars on the chart as shown below.</a:t>
            </a:r>
          </a:p>
          <a:p>
            <a:pPr lvl="1" rtl="0">
              <a:buAutoNum type="arabicPeriod" startAt="8"/>
            </a:pPr>
            <a:r>
              <a:rPr lang="en-US" sz="2000" i="0" u="none" strike="noStrike" baseline="0" smtClean="0">
                <a:latin typeface="Segoe"/>
                <a:ea typeface="ＭＳ ゴシック"/>
              </a:rPr>
              <a:t> </a:t>
            </a:r>
            <a:r>
              <a:rPr lang="en-US" sz="2000" b="1" i="0" u="none" strike="noStrike" baseline="0" smtClean="0">
                <a:latin typeface="Segoe"/>
                <a:ea typeface="ＭＳ ゴシック"/>
              </a:rPr>
              <a:t>SAVE</a:t>
            </a:r>
            <a:r>
              <a:rPr lang="en-US" sz="2000" b="0" i="0" u="none" strike="noStrike" baseline="0" smtClean="0">
                <a:latin typeface="Segoe"/>
                <a:ea typeface="ＭＳ ゴシック"/>
              </a:rPr>
              <a:t> the workbook.</a:t>
            </a:r>
          </a:p>
          <a:p>
            <a:pPr lvl="0" rtl="0"/>
            <a:r>
              <a:rPr lang="en-US" sz="2000" b="1" i="0" u="none" strike="noStrike" baseline="0" smtClean="0">
                <a:latin typeface="Segoe"/>
                <a:ea typeface="ＭＳ ゴシック"/>
              </a:rPr>
              <a:t>PAUSE. LEAVE</a:t>
            </a:r>
            <a:r>
              <a:rPr lang="en-US" sz="2000" b="0" i="0" u="none" strike="noStrike" baseline="0" smtClean="0">
                <a:latin typeface="Segoe"/>
                <a:ea typeface="ＭＳ ゴシック"/>
              </a:rPr>
              <a:t> the workbook open for the next exercise.</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43</a:t>
            </a:fld>
            <a:endParaRPr lang="en-US" dirty="0"/>
          </a:p>
        </p:txBody>
      </p:sp>
      <p:pic>
        <p:nvPicPr>
          <p:cNvPr id="7" name="Picture 6" descr="1227.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19400" y="3429000"/>
            <a:ext cx="3893616" cy="2694224"/>
          </a:xfrm>
          <a:prstGeom prst="rect">
            <a:avLst/>
          </a:prstGeom>
        </p:spPr>
      </p:pic>
    </p:spTree>
    <p:extLst>
      <p:ext uri="{BB962C8B-B14F-4D97-AF65-F5344CB8AC3E}">
        <p14:creationId xmlns:p14="http://schemas.microsoft.com/office/powerpoint/2010/main" val="421345712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33"/>
                </a:solidFill>
                <a:latin typeface="Segoe"/>
                <a:ea typeface="ＭＳ ゴシック"/>
              </a:rPr>
              <a:t>Step by Step: Delete Elements from a Chart</a:t>
            </a:r>
          </a:p>
        </p:txBody>
      </p:sp>
      <p:sp>
        <p:nvSpPr>
          <p:cNvPr id="3" name="Text Placeholder 2"/>
          <p:cNvSpPr>
            <a:spLocks noGrp="1"/>
          </p:cNvSpPr>
          <p:nvPr>
            <p:ph type="body" idx="1"/>
          </p:nvPr>
        </p:nvSpPr>
        <p:spPr/>
        <p:txBody>
          <a:bodyPr/>
          <a:lstStyle/>
          <a:p>
            <a:pPr lvl="0" rtl="0"/>
            <a:r>
              <a:rPr lang="en-US" b="1" i="0" u="none" strike="noStrike" baseline="0" smtClean="0">
                <a:latin typeface="Segoe"/>
                <a:ea typeface="ＭＳ ゴシック"/>
              </a:rPr>
              <a:t>GET READY</a:t>
            </a:r>
            <a:r>
              <a:rPr lang="en-US" b="1" i="0" u="none" strike="noStrike" baseline="0" smtClean="0">
                <a:latin typeface="Times New Roman"/>
                <a:ea typeface="ＭＳ ゴシック"/>
              </a:rPr>
              <a:t>.</a:t>
            </a:r>
            <a:r>
              <a:rPr lang="en-US" b="0" i="0" u="none" strike="noStrike" baseline="0" smtClean="0">
                <a:latin typeface="Segoe"/>
                <a:ea typeface="ＭＳ ゴシック"/>
              </a:rPr>
              <a:t> </a:t>
            </a:r>
            <a:r>
              <a:rPr lang="en-US" b="1" i="0" u="none" strike="noStrike" baseline="0" smtClean="0">
                <a:latin typeface="Segoe"/>
                <a:ea typeface="ＭＳ ゴシック"/>
              </a:rPr>
              <a:t>USE</a:t>
            </a:r>
            <a:r>
              <a:rPr lang="en-US" b="0" i="0" u="none" strike="noStrike" baseline="0" smtClean="0">
                <a:latin typeface="Segoe"/>
                <a:ea typeface="ＭＳ ゴシック"/>
              </a:rPr>
              <a:t> the workbook from the previous exercise.</a:t>
            </a:r>
          </a:p>
          <a:p>
            <a:pPr lvl="1" rtl="0"/>
            <a:r>
              <a:rPr lang="en-US" b="0" i="0" u="none" strike="noStrike" baseline="0" smtClean="0">
                <a:latin typeface="Segoe"/>
                <a:ea typeface="ＭＳ ゴシック"/>
              </a:rPr>
              <a:t>On the </a:t>
            </a:r>
            <a:r>
              <a:rPr lang="en-US" b="1" i="0" u="none" strike="noStrike" baseline="0" smtClean="0">
                <a:latin typeface="Segoe"/>
                <a:ea typeface="ＭＳ ゴシック"/>
              </a:rPr>
              <a:t>StackedBar</a:t>
            </a:r>
            <a:r>
              <a:rPr lang="en-US" b="0" i="0" u="none" strike="noStrike" baseline="0" smtClean="0">
                <a:latin typeface="Segoe"/>
                <a:ea typeface="ＭＳ ゴシック"/>
              </a:rPr>
              <a:t> chart sheet tab, click the vertical </a:t>
            </a:r>
            <a:r>
              <a:rPr lang="en-US" b="1" i="0" u="none" strike="noStrike" baseline="0" smtClean="0">
                <a:latin typeface="Segoe"/>
                <a:ea typeface="ＭＳ ゴシック"/>
              </a:rPr>
              <a:t>Axis Title</a:t>
            </a:r>
            <a:r>
              <a:rPr lang="en-US" b="0" i="0" u="none" strike="noStrike" baseline="0" smtClean="0">
                <a:latin typeface="Segoe"/>
                <a:ea typeface="ＭＳ ゴシック"/>
              </a:rPr>
              <a:t> and press </a:t>
            </a:r>
            <a:r>
              <a:rPr lang="en-US" b="1" i="0" u="none" strike="noStrike" baseline="0" smtClean="0">
                <a:latin typeface="Segoe"/>
                <a:ea typeface="ＭＳ ゴシック"/>
              </a:rPr>
              <a:t>Delete</a:t>
            </a:r>
            <a:r>
              <a:rPr lang="en-US" b="0" i="0" u="none" strike="noStrike" baseline="0" smtClean="0">
                <a:latin typeface="Times New Roman"/>
                <a:ea typeface="ＭＳ ゴシック"/>
              </a:rPr>
              <a:t>.</a:t>
            </a:r>
          </a:p>
          <a:p>
            <a:pPr lvl="1" rtl="0"/>
            <a:r>
              <a:rPr lang="en-US" b="0" i="0" u="none" strike="noStrike" baseline="0" smtClean="0">
                <a:latin typeface="Segoe"/>
                <a:ea typeface="ＭＳ ゴシック"/>
              </a:rPr>
              <a:t>Repeat Step 1 to delete the following generic Axis Title labels:</a:t>
            </a:r>
          </a:p>
          <a:p>
            <a:pPr marL="457200" lvl="1" indent="0" rtl="0">
              <a:buNone/>
            </a:pPr>
            <a:r>
              <a:rPr lang="en-US" b="0" i="0" u="none" strike="noStrike" baseline="0" smtClean="0">
                <a:latin typeface="Segoe"/>
                <a:ea typeface="ＭＳ ゴシック"/>
              </a:rPr>
              <a:t>Chart tab	      </a:t>
            </a:r>
            <a:r>
              <a:rPr lang="en-US" b="1" i="0" u="none" strike="noStrike" baseline="0" smtClean="0">
                <a:latin typeface="Segoe"/>
                <a:ea typeface="ＭＳ ゴシック"/>
              </a:rPr>
              <a:t>Vertical or Horizontal Axis Title</a:t>
            </a:r>
          </a:p>
          <a:p>
            <a:pPr marL="457200" lvl="1" indent="0" rtl="0">
              <a:buNone/>
            </a:pPr>
            <a:r>
              <a:rPr lang="en-US" b="0" i="0" u="none" strike="noStrike" baseline="0" smtClean="0">
                <a:latin typeface="Segoe"/>
                <a:ea typeface="ＭＳ ゴシック"/>
              </a:rPr>
              <a:t>CoffeeLine	      </a:t>
            </a:r>
            <a:r>
              <a:rPr lang="en-US" b="1" i="0" u="none" strike="noStrike" baseline="0" smtClean="0">
                <a:latin typeface="Segoe"/>
                <a:ea typeface="ＭＳ ゴシック"/>
              </a:rPr>
              <a:t>Horizontal</a:t>
            </a:r>
          </a:p>
          <a:p>
            <a:pPr marL="457200" lvl="1" indent="0" rtl="0">
              <a:buNone/>
            </a:pPr>
            <a:r>
              <a:rPr lang="en-US" b="0" i="0" u="none" strike="noStrike" baseline="0" smtClean="0">
                <a:latin typeface="Segoe"/>
                <a:ea typeface="ＭＳ ゴシック"/>
              </a:rPr>
              <a:t>TotalLine	      </a:t>
            </a:r>
            <a:r>
              <a:rPr lang="en-US" b="1" i="0" u="none" strike="noStrike" baseline="0" smtClean="0">
                <a:latin typeface="Segoe"/>
                <a:ea typeface="ＭＳ ゴシック"/>
              </a:rPr>
              <a:t>Horizontal</a:t>
            </a:r>
          </a:p>
          <a:p>
            <a:pPr marL="457200" lvl="1" indent="0" rtl="0">
              <a:buNone/>
            </a:pPr>
            <a:r>
              <a:rPr lang="en-US" b="0" i="0" u="none" strike="noStrike" baseline="0" smtClean="0">
                <a:latin typeface="Segoe"/>
                <a:ea typeface="ＭＳ ゴシック"/>
              </a:rPr>
              <a:t>ClusteredBar    </a:t>
            </a:r>
            <a:r>
              <a:rPr lang="en-US" b="1" i="0" u="none" strike="noStrike" baseline="0" smtClean="0">
                <a:latin typeface="Segoe"/>
                <a:ea typeface="ＭＳ ゴシック"/>
              </a:rPr>
              <a:t>Vertical</a:t>
            </a:r>
            <a:endParaRPr lang="en-US" b="0" i="0" u="none" strike="noStrike" baseline="0" smtClean="0">
              <a:latin typeface="Times New Roman"/>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44</a:t>
            </a:fld>
            <a:endParaRPr lang="en-US" dirty="0"/>
          </a:p>
        </p:txBody>
      </p:sp>
    </p:spTree>
    <p:extLst>
      <p:ext uri="{BB962C8B-B14F-4D97-AF65-F5344CB8AC3E}">
        <p14:creationId xmlns:p14="http://schemas.microsoft.com/office/powerpoint/2010/main" val="183646622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33"/>
                </a:solidFill>
                <a:latin typeface="Segoe"/>
                <a:ea typeface="ＭＳ ゴシック"/>
              </a:rPr>
              <a:t>Step by Step: Delete Elements from a Chart</a:t>
            </a:r>
          </a:p>
        </p:txBody>
      </p:sp>
      <p:sp>
        <p:nvSpPr>
          <p:cNvPr id="3" name="Text Placeholder 2"/>
          <p:cNvSpPr>
            <a:spLocks noGrp="1"/>
          </p:cNvSpPr>
          <p:nvPr>
            <p:ph type="body" idx="1"/>
          </p:nvPr>
        </p:nvSpPr>
        <p:spPr/>
        <p:txBody>
          <a:bodyPr/>
          <a:lstStyle/>
          <a:p>
            <a:pPr lvl="1" rtl="0">
              <a:buFont typeface="+mj-lt"/>
              <a:buAutoNum type="arabicPeriod" startAt="3"/>
            </a:pPr>
            <a:r>
              <a:rPr lang="en-US" sz="2100" b="0" i="0" u="none" strike="noStrike" baseline="0" smtClean="0">
                <a:latin typeface="Segoe"/>
                <a:ea typeface="ＭＳ ゴシック"/>
              </a:rPr>
              <a:t>Right-click the </a:t>
            </a:r>
            <a:r>
              <a:rPr lang="en-US" sz="2100" b="1" i="0" u="none" strike="noStrike" baseline="0" smtClean="0">
                <a:latin typeface="Segoe"/>
                <a:ea typeface="ＭＳ ゴシック"/>
              </a:rPr>
              <a:t>StackedBar</a:t>
            </a:r>
            <a:r>
              <a:rPr lang="en-US" sz="2100" b="0" i="0" u="none" strike="noStrike" baseline="0" smtClean="0">
                <a:latin typeface="Segoe"/>
                <a:ea typeface="ＭＳ ゴシック"/>
              </a:rPr>
              <a:t> chart tab and select </a:t>
            </a:r>
            <a:r>
              <a:rPr lang="en-US" sz="2100" b="1" i="0" u="none" strike="noStrike" baseline="0" smtClean="0">
                <a:latin typeface="Segoe"/>
                <a:ea typeface="ＭＳ ゴシック"/>
              </a:rPr>
              <a:t>Move or Copy</a:t>
            </a:r>
            <a:r>
              <a:rPr lang="en-US" sz="2100" b="0" i="0" u="none" strike="noStrike" baseline="0" smtClean="0">
                <a:latin typeface="Segoe"/>
                <a:ea typeface="ＭＳ ゴシック"/>
              </a:rPr>
              <a:t>. In the </a:t>
            </a:r>
            <a:r>
              <a:rPr lang="en-US" sz="2100" b="1" i="0" u="none" strike="noStrike" baseline="0" smtClean="0">
                <a:latin typeface="Segoe"/>
                <a:ea typeface="ＭＳ ゴシック"/>
              </a:rPr>
              <a:t>Before</a:t>
            </a:r>
            <a:r>
              <a:rPr lang="en-US" sz="2100" b="0" i="0" u="none" strike="noStrike" baseline="0" smtClean="0">
                <a:latin typeface="Segoe"/>
                <a:ea typeface="ＭＳ ゴシック"/>
              </a:rPr>
              <a:t> sheet list box, Select </a:t>
            </a:r>
            <a:r>
              <a:rPr lang="en-US" sz="2100" b="1" i="0" u="none" strike="noStrike" baseline="0" smtClean="0">
                <a:latin typeface="Segoe"/>
                <a:ea typeface="ＭＳ ゴシック"/>
              </a:rPr>
              <a:t>ClusteredBar</a:t>
            </a:r>
            <a:r>
              <a:rPr lang="en-US" sz="2100" b="0" i="0" u="none" strike="noStrike" baseline="0" smtClean="0">
                <a:latin typeface="Segoe"/>
                <a:ea typeface="ＭＳ ゴシック"/>
              </a:rPr>
              <a:t>, click the </a:t>
            </a:r>
            <a:r>
              <a:rPr lang="en-US" sz="2100" b="1" i="0" u="none" strike="noStrike" baseline="0" smtClean="0">
                <a:latin typeface="Segoe"/>
                <a:ea typeface="ＭＳ ゴシック"/>
              </a:rPr>
              <a:t>Create a copy</a:t>
            </a:r>
            <a:r>
              <a:rPr lang="en-US" sz="2100" b="0" i="0" u="none" strike="noStrike" baseline="0" smtClean="0">
                <a:latin typeface="Segoe"/>
                <a:ea typeface="ＭＳ ゴシック"/>
              </a:rPr>
              <a:t> check box, and then click </a:t>
            </a:r>
            <a:r>
              <a:rPr lang="en-US" sz="2100" b="1" i="0" u="none" strike="noStrike" baseline="0" smtClean="0">
                <a:latin typeface="Segoe"/>
                <a:ea typeface="ＭＳ ゴシック"/>
              </a:rPr>
              <a:t>OK</a:t>
            </a:r>
            <a:r>
              <a:rPr lang="en-US" sz="2100" b="0" i="0" u="none" strike="noStrike" baseline="0" smtClean="0">
                <a:latin typeface="Segoe"/>
                <a:ea typeface="ＭＳ ゴシック"/>
              </a:rPr>
              <a:t> to create another copy of the StackedBar chart.</a:t>
            </a:r>
          </a:p>
          <a:p>
            <a:pPr lvl="1" rtl="0">
              <a:buAutoNum type="arabicPeriod" startAt="3"/>
            </a:pPr>
            <a:r>
              <a:rPr lang="en-US" sz="2100" b="0" i="0" u="none" strike="noStrike" baseline="0" smtClean="0">
                <a:latin typeface="Segoe"/>
                <a:ea typeface="ＭＳ ゴシック"/>
              </a:rPr>
              <a:t>Double-click the </a:t>
            </a:r>
            <a:r>
              <a:rPr lang="en-US" sz="2100" b="1" i="0" u="none" strike="noStrike" baseline="0" smtClean="0">
                <a:latin typeface="Segoe"/>
                <a:ea typeface="ＭＳ ゴシック"/>
              </a:rPr>
              <a:t>StackedBar (2)</a:t>
            </a:r>
            <a:r>
              <a:rPr lang="en-US" sz="2100" b="0" i="0" u="none" strike="noStrike" baseline="0" smtClean="0">
                <a:latin typeface="Segoe"/>
                <a:ea typeface="ＭＳ ゴシック"/>
              </a:rPr>
              <a:t> label for the tab and type </a:t>
            </a:r>
            <a:r>
              <a:rPr lang="en-US" sz="2100" b="1" i="0" u="none" strike="noStrike" baseline="0" smtClean="0">
                <a:latin typeface="Segoe"/>
                <a:ea typeface="ＭＳ ゴシック"/>
              </a:rPr>
              <a:t>SalesIncrease</a:t>
            </a:r>
            <a:r>
              <a:rPr lang="en-US" sz="2100" b="0" i="0" u="none" strike="noStrike" baseline="0" smtClean="0">
                <a:latin typeface="Segoe"/>
                <a:ea typeface="ＭＳ ゴシック"/>
              </a:rPr>
              <a:t> for the new name.</a:t>
            </a:r>
          </a:p>
          <a:p>
            <a:pPr lvl="1" rtl="0">
              <a:buAutoNum type="arabicPeriod" startAt="3"/>
            </a:pPr>
            <a:r>
              <a:rPr lang="en-US" sz="2100" b="0" i="0" u="none" strike="noStrike" baseline="0" smtClean="0">
                <a:latin typeface="Segoe"/>
                <a:ea typeface="ＭＳ ゴシック"/>
              </a:rPr>
              <a:t>Click the </a:t>
            </a:r>
            <a:r>
              <a:rPr lang="en-US" sz="2100" b="1" i="0" u="none" strike="noStrike" baseline="0" smtClean="0">
                <a:latin typeface="Segoe"/>
                <a:ea typeface="ＭＳ ゴシック"/>
              </a:rPr>
              <a:t>$150</a:t>
            </a:r>
            <a:r>
              <a:rPr lang="en-US" sz="2100" b="0" i="0" u="none" strike="noStrike" baseline="0" smtClean="0">
                <a:latin typeface="Segoe"/>
                <a:ea typeface="ＭＳ ゴシック"/>
              </a:rPr>
              <a:t> data label for the Bakery in 2014. All data labels for bakery have selection indicators. Press </a:t>
            </a:r>
            <a:r>
              <a:rPr lang="en-US" sz="2100" b="1" i="0" u="none" strike="noStrike" baseline="0" smtClean="0">
                <a:latin typeface="Segoe"/>
                <a:ea typeface="ＭＳ ゴシック"/>
              </a:rPr>
              <a:t>Delete</a:t>
            </a:r>
            <a:r>
              <a:rPr lang="en-US" sz="2100" b="0" i="0" u="none" strike="noStrike" baseline="0" smtClean="0">
                <a:latin typeface="Times New Roman"/>
                <a:ea typeface="ＭＳ ゴシック"/>
              </a:rPr>
              <a:t>.</a:t>
            </a:r>
          </a:p>
          <a:p>
            <a:pPr lvl="1">
              <a:buFont typeface="+mj-lt"/>
              <a:buAutoNum type="arabicPeriod" startAt="3"/>
            </a:pPr>
            <a:r>
              <a:rPr lang="en-US" sz="2100">
                <a:latin typeface="Segoe"/>
                <a:ea typeface="ＭＳ ゴシック"/>
              </a:rPr>
              <a:t>Repeat Step 5 for Coffee Accessories, Packaged Coffee/Tea, and Deli data labels.</a:t>
            </a:r>
          </a:p>
          <a:p>
            <a:pPr lvl="1">
              <a:buFont typeface="+mj-lt"/>
              <a:buAutoNum type="arabicPeriod" startAt="3"/>
            </a:pPr>
            <a:r>
              <a:rPr lang="en-US" sz="2100">
                <a:latin typeface="Segoe"/>
                <a:ea typeface="ＭＳ ゴシック"/>
              </a:rPr>
              <a:t>Click the Annual Sales title and type </a:t>
            </a:r>
            <a:r>
              <a:rPr lang="en-US" sz="2100" b="1">
                <a:latin typeface="Segoe"/>
                <a:ea typeface="ＭＳ ゴシック"/>
              </a:rPr>
              <a:t>Coffee, Espresso, and Accessories only Consistent Sales Increase</a:t>
            </a:r>
            <a:r>
              <a:rPr lang="en-US" sz="2100">
                <a:latin typeface="Segoe"/>
                <a:ea typeface="ＭＳ ゴシック"/>
              </a:rPr>
              <a:t>. Press </a:t>
            </a:r>
            <a:r>
              <a:rPr lang="en-US" sz="2100" b="1">
                <a:latin typeface="Segoe"/>
                <a:ea typeface="ＭＳ ゴシック"/>
              </a:rPr>
              <a:t>Enter</a:t>
            </a:r>
            <a:r>
              <a:rPr lang="en-US" sz="2100">
                <a:latin typeface="Segoe"/>
                <a:ea typeface="ＭＳ ゴシック"/>
              </a:rPr>
              <a:t>. </a:t>
            </a:r>
          </a:p>
          <a:p>
            <a:pPr lvl="1">
              <a:buFont typeface="+mj-lt"/>
              <a:buAutoNum type="arabicPeriod" startAt="3"/>
            </a:pPr>
            <a:endParaRPr lang="en-US" sz="2100">
              <a:latin typeface="Segoe"/>
              <a:ea typeface="ＭＳ ゴシック"/>
            </a:endParaRPr>
          </a:p>
          <a:p>
            <a:pPr lvl="1" rtl="0">
              <a:buAutoNum type="arabicPeriod" startAt="3"/>
            </a:pPr>
            <a:endParaRPr lang="en-US" sz="2100" b="0" i="0" u="none" strike="noStrike" baseline="0" smtClean="0">
              <a:latin typeface="Times New Roman"/>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45</a:t>
            </a:fld>
            <a:endParaRPr lang="en-US" dirty="0"/>
          </a:p>
        </p:txBody>
      </p:sp>
    </p:spTree>
    <p:extLst>
      <p:ext uri="{BB962C8B-B14F-4D97-AF65-F5344CB8AC3E}">
        <p14:creationId xmlns:p14="http://schemas.microsoft.com/office/powerpoint/2010/main" val="151498152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33"/>
                </a:solidFill>
                <a:latin typeface="Segoe"/>
                <a:ea typeface="ＭＳ ゴシック"/>
              </a:rPr>
              <a:t>Step by Step: Delete Elements from a Chart</a:t>
            </a:r>
          </a:p>
        </p:txBody>
      </p:sp>
      <p:sp>
        <p:nvSpPr>
          <p:cNvPr id="3" name="Text Placeholder 2"/>
          <p:cNvSpPr>
            <a:spLocks noGrp="1"/>
          </p:cNvSpPr>
          <p:nvPr>
            <p:ph type="body" idx="1"/>
          </p:nvPr>
        </p:nvSpPr>
        <p:spPr/>
        <p:txBody>
          <a:bodyPr/>
          <a:lstStyle/>
          <a:p>
            <a:pPr lvl="1" rtl="0">
              <a:buFont typeface="+mj-lt"/>
              <a:buAutoNum type="arabicPeriod" startAt="9"/>
            </a:pPr>
            <a:r>
              <a:rPr lang="en-US" b="0" i="0" u="none" strike="noStrike" baseline="0" smtClean="0">
                <a:latin typeface="Segoe"/>
                <a:ea typeface="ＭＳ ゴシック"/>
              </a:rPr>
              <a:t>You can also hide data series. Click the </a:t>
            </a:r>
            <a:r>
              <a:rPr lang="en-US" b="1" i="0" u="none" strike="noStrike" baseline="0" smtClean="0">
                <a:latin typeface="Segoe"/>
                <a:ea typeface="ＭＳ ゴシック"/>
              </a:rPr>
              <a:t>Chart Filters</a:t>
            </a:r>
            <a:r>
              <a:rPr lang="en-US" b="0" i="0" u="none" strike="noStrike" baseline="0" smtClean="0">
                <a:latin typeface="Segoe"/>
                <a:ea typeface="ＭＳ ゴシック"/>
              </a:rPr>
              <a:t> button on the right side of the chart and in the SERIES group, click </a:t>
            </a:r>
            <a:r>
              <a:rPr lang="en-US" b="1" i="0" u="none" strike="noStrike" baseline="0" smtClean="0">
                <a:latin typeface="Segoe"/>
                <a:ea typeface="ＭＳ ゴシック"/>
              </a:rPr>
              <a:t>Bakery</a:t>
            </a:r>
            <a:r>
              <a:rPr lang="en-US" b="0" i="0" u="none" strike="noStrike" baseline="0" smtClean="0">
                <a:latin typeface="Segoe"/>
                <a:ea typeface="ＭＳ ゴシック"/>
              </a:rPr>
              <a:t> to uncheck it (below).</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46</a:t>
            </a:fld>
            <a:endParaRPr lang="en-US" dirty="0"/>
          </a:p>
        </p:txBody>
      </p:sp>
      <p:pic>
        <p:nvPicPr>
          <p:cNvPr id="7" name="Picture 6" descr="1228.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0200" y="2895600"/>
            <a:ext cx="5823680" cy="3095937"/>
          </a:xfrm>
          <a:prstGeom prst="rect">
            <a:avLst/>
          </a:prstGeom>
        </p:spPr>
      </p:pic>
    </p:spTree>
    <p:extLst>
      <p:ext uri="{BB962C8B-B14F-4D97-AF65-F5344CB8AC3E}">
        <p14:creationId xmlns:p14="http://schemas.microsoft.com/office/powerpoint/2010/main" val="300278505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33"/>
                </a:solidFill>
                <a:latin typeface="Segoe"/>
                <a:ea typeface="ＭＳ ゴシック"/>
              </a:rPr>
              <a:t>Step by Step: Delete Elements from a Chart</a:t>
            </a:r>
          </a:p>
        </p:txBody>
      </p:sp>
      <p:sp>
        <p:nvSpPr>
          <p:cNvPr id="3" name="Text Placeholder 2"/>
          <p:cNvSpPr>
            <a:spLocks noGrp="1"/>
          </p:cNvSpPr>
          <p:nvPr>
            <p:ph type="body" idx="1"/>
          </p:nvPr>
        </p:nvSpPr>
        <p:spPr/>
        <p:txBody>
          <a:bodyPr/>
          <a:lstStyle/>
          <a:p>
            <a:pPr lvl="1" rtl="0">
              <a:buFont typeface="+mj-lt"/>
              <a:buAutoNum type="arabicPeriod" startAt="10"/>
            </a:pPr>
            <a:r>
              <a:rPr lang="en-US" b="0" i="0" u="none" strike="noStrike" baseline="0" smtClean="0">
                <a:latin typeface="Segoe"/>
                <a:ea typeface="ＭＳ ゴシック"/>
              </a:rPr>
              <a:t>Repeat step 8 for Packaged Coffee/Tea and Deli and click the </a:t>
            </a:r>
            <a:r>
              <a:rPr lang="en-US" b="1" i="0" u="none" strike="noStrike" baseline="0" smtClean="0">
                <a:latin typeface="Segoe"/>
                <a:ea typeface="ＭＳ ゴシック"/>
              </a:rPr>
              <a:t>Apply</a:t>
            </a:r>
            <a:r>
              <a:rPr lang="en-US" b="0" i="0" u="none" strike="noStrike" baseline="0" smtClean="0">
                <a:latin typeface="Segoe"/>
                <a:ea typeface="ＭＳ ゴシック"/>
              </a:rPr>
              <a:t> button.</a:t>
            </a:r>
          </a:p>
          <a:p>
            <a:pPr lvl="1" rtl="0">
              <a:buAutoNum type="arabicPeriod" startAt="10"/>
            </a:pPr>
            <a:r>
              <a:rPr lang="en-US" b="0" i="0" u="none" strike="noStrike" baseline="0" smtClean="0">
                <a:latin typeface="Segoe"/>
                <a:ea typeface="ＭＳ ゴシック"/>
              </a:rPr>
              <a:t>After looking at the chart, you might decide it is better to keep all of the data series. Repeat Steps 8 and 9 to recheck the Bakery, Packaged Coffee, and Deli.</a:t>
            </a:r>
          </a:p>
          <a:p>
            <a:pPr lvl="1" rtl="0">
              <a:buAutoNum type="arabicPeriod" startAt="10"/>
            </a:pPr>
            <a:r>
              <a:rPr lang="en-US" i="0" u="none" strike="noStrike" baseline="0" smtClean="0">
                <a:latin typeface="Segoe"/>
                <a:ea typeface="ＭＳ ゴシック"/>
              </a:rPr>
              <a:t> </a:t>
            </a:r>
            <a:r>
              <a:rPr lang="en-US" b="1" i="0" u="none" strike="noStrike" baseline="0" smtClean="0">
                <a:latin typeface="Segoe"/>
                <a:ea typeface="ＭＳ ゴシック"/>
              </a:rPr>
              <a:t>SAVE</a:t>
            </a:r>
            <a:r>
              <a:rPr lang="en-US" b="0" i="0" u="none" strike="noStrike" baseline="0" smtClean="0">
                <a:latin typeface="Segoe"/>
                <a:ea typeface="ＭＳ ゴシック"/>
              </a:rPr>
              <a:t> the workbook.</a:t>
            </a:r>
          </a:p>
          <a:p>
            <a:pPr lvl="0" rtl="0"/>
            <a:r>
              <a:rPr lang="en-US" b="1" i="0" u="none" strike="noStrike" baseline="0" smtClean="0">
                <a:latin typeface="Segoe"/>
                <a:ea typeface="ＭＳ ゴシック"/>
              </a:rPr>
              <a:t>PAUSE. LEAVE</a:t>
            </a:r>
            <a:r>
              <a:rPr lang="en-US" b="0" i="0" u="none" strike="noStrike" baseline="0" smtClean="0">
                <a:latin typeface="Segoe"/>
                <a:ea typeface="ＭＳ ゴシック"/>
              </a:rPr>
              <a:t> the workbook open for the next exercise.</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47</a:t>
            </a:fld>
            <a:endParaRPr lang="en-US" dirty="0"/>
          </a:p>
        </p:txBody>
      </p:sp>
    </p:spTree>
    <p:extLst>
      <p:ext uri="{BB962C8B-B14F-4D97-AF65-F5344CB8AC3E}">
        <p14:creationId xmlns:p14="http://schemas.microsoft.com/office/powerpoint/2010/main" val="246053961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33"/>
                </a:solidFill>
                <a:latin typeface="Segoe"/>
                <a:ea typeface="ＭＳ ゴシック"/>
              </a:rPr>
              <a:t>Step by Step: Add Additional Data Series</a:t>
            </a:r>
          </a:p>
        </p:txBody>
      </p:sp>
      <p:sp>
        <p:nvSpPr>
          <p:cNvPr id="3" name="Text Placeholder 2"/>
          <p:cNvSpPr>
            <a:spLocks noGrp="1"/>
          </p:cNvSpPr>
          <p:nvPr>
            <p:ph type="body" idx="1"/>
          </p:nvPr>
        </p:nvSpPr>
        <p:spPr/>
        <p:txBody>
          <a:bodyPr/>
          <a:lstStyle/>
          <a:p>
            <a:pPr lvl="0" rtl="0"/>
            <a:r>
              <a:rPr lang="en-US" b="1" i="0" u="none" strike="noStrike" baseline="0" smtClean="0">
                <a:latin typeface="Segoe"/>
                <a:ea typeface="ＭＳ ゴシック"/>
              </a:rPr>
              <a:t>GET READY</a:t>
            </a:r>
            <a:r>
              <a:rPr lang="en-US" b="1" i="0" u="none" strike="noStrike" baseline="0" smtClean="0">
                <a:latin typeface="Times New Roman"/>
                <a:ea typeface="ＭＳ ゴシック"/>
              </a:rPr>
              <a:t>.</a:t>
            </a:r>
            <a:r>
              <a:rPr lang="en-US" b="0" i="0" u="none" strike="noStrike" baseline="0" smtClean="0">
                <a:latin typeface="Segoe"/>
                <a:ea typeface="ＭＳ ゴシック"/>
              </a:rPr>
              <a:t> </a:t>
            </a:r>
            <a:r>
              <a:rPr lang="en-US" b="1" i="0" u="none" strike="noStrike" baseline="0" smtClean="0">
                <a:latin typeface="Segoe"/>
                <a:ea typeface="ＭＳ ゴシック"/>
              </a:rPr>
              <a:t>USE</a:t>
            </a:r>
            <a:r>
              <a:rPr lang="en-US" b="0" i="0" u="none" strike="noStrike" baseline="0" smtClean="0">
                <a:latin typeface="Segoe"/>
                <a:ea typeface="ＭＳ ゴシック"/>
              </a:rPr>
              <a:t> the workbook from the previous exercise.</a:t>
            </a:r>
          </a:p>
          <a:p>
            <a:pPr lvl="1" rtl="0"/>
            <a:r>
              <a:rPr lang="en-US" b="0" i="0" u="none" strike="noStrike" baseline="0" smtClean="0">
                <a:latin typeface="Segoe"/>
                <a:ea typeface="ＭＳ ゴシック"/>
              </a:rPr>
              <a:t>Right-click the </a:t>
            </a:r>
            <a:r>
              <a:rPr lang="en-US" b="1" i="0" u="none" strike="noStrike" baseline="0" smtClean="0">
                <a:latin typeface="Segoe"/>
                <a:ea typeface="ＭＳ ゴシック"/>
              </a:rPr>
              <a:t>Data</a:t>
            </a:r>
            <a:r>
              <a:rPr lang="en-US" b="0" i="0" u="none" strike="noStrike" baseline="0" smtClean="0">
                <a:latin typeface="Segoe"/>
                <a:ea typeface="ＭＳ ゴシック"/>
              </a:rPr>
              <a:t> worksheet tab, select </a:t>
            </a:r>
            <a:r>
              <a:rPr lang="en-US" b="1" i="0" u="none" strike="noStrike" baseline="0" smtClean="0">
                <a:latin typeface="Segoe"/>
                <a:ea typeface="ＭＳ ゴシック"/>
              </a:rPr>
              <a:t>Move or Copy</a:t>
            </a:r>
            <a:r>
              <a:rPr lang="en-US" b="0" i="0" u="none" strike="noStrike" baseline="0" smtClean="0">
                <a:latin typeface="Segoe"/>
                <a:ea typeface="ＭＳ ゴシック"/>
              </a:rPr>
              <a:t>, scroll to the bottom of the Before sheet list, and select </a:t>
            </a:r>
            <a:r>
              <a:rPr lang="en-US" b="1" i="0" u="none" strike="noStrike" baseline="0" smtClean="0">
                <a:latin typeface="Segoe"/>
                <a:ea typeface="ＭＳ ゴシック"/>
              </a:rPr>
              <a:t>(move to end)</a:t>
            </a:r>
            <a:r>
              <a:rPr lang="en-US" b="0" i="0" u="none" strike="noStrike" baseline="0" smtClean="0">
                <a:latin typeface="Segoe"/>
                <a:ea typeface="ＭＳ ゴシック"/>
              </a:rPr>
              <a:t>. Click the </a:t>
            </a:r>
            <a:r>
              <a:rPr lang="en-US" b="1" i="0" u="none" strike="noStrike" baseline="0" smtClean="0">
                <a:latin typeface="Segoe"/>
                <a:ea typeface="ＭＳ ゴシック"/>
              </a:rPr>
              <a:t>Create a copy</a:t>
            </a:r>
            <a:r>
              <a:rPr lang="en-US" b="0" i="0" u="none" strike="noStrike" baseline="0" smtClean="0">
                <a:latin typeface="Segoe"/>
                <a:ea typeface="ＭＳ ゴシック"/>
              </a:rPr>
              <a:t> checkbox and click </a:t>
            </a:r>
            <a:r>
              <a:rPr lang="en-US" b="1" i="0" u="none" strike="noStrike" baseline="0" smtClean="0">
                <a:latin typeface="Segoe"/>
                <a:ea typeface="ＭＳ ゴシック"/>
              </a:rPr>
              <a:t>OK</a:t>
            </a:r>
            <a:r>
              <a:rPr lang="en-US" b="0" i="0" u="none" strike="noStrike" baseline="0" smtClean="0">
                <a:latin typeface="Segoe"/>
                <a:ea typeface="ＭＳ ゴシック"/>
              </a:rPr>
              <a:t>. Double-click the </a:t>
            </a:r>
            <a:r>
              <a:rPr lang="en-US" b="1" i="0" u="none" strike="noStrike" baseline="0" smtClean="0">
                <a:latin typeface="Segoe"/>
                <a:ea typeface="ＭＳ ゴシック"/>
              </a:rPr>
              <a:t>Data (2)</a:t>
            </a:r>
            <a:r>
              <a:rPr lang="en-US" b="0" i="0" u="none" strike="noStrike" baseline="0" smtClean="0">
                <a:latin typeface="Segoe"/>
                <a:ea typeface="ＭＳ ゴシック"/>
              </a:rPr>
              <a:t> tab, type </a:t>
            </a:r>
            <a:r>
              <a:rPr lang="en-US" b="1" i="0" u="none" strike="noStrike" baseline="0" smtClean="0">
                <a:latin typeface="Segoe"/>
                <a:ea typeface="ＭＳ ゴシック"/>
              </a:rPr>
              <a:t>DataExp</a:t>
            </a:r>
            <a:r>
              <a:rPr lang="en-US" b="0" i="0" u="none" strike="noStrike" baseline="0" smtClean="0">
                <a:latin typeface="Segoe"/>
                <a:ea typeface="ＭＳ ゴシック"/>
              </a:rPr>
              <a:t>, and then press </a:t>
            </a:r>
            <a:r>
              <a:rPr lang="en-US" b="1" i="0" u="none" strike="noStrike" baseline="0" smtClean="0">
                <a:latin typeface="Segoe"/>
                <a:ea typeface="ＭＳ ゴシック"/>
              </a:rPr>
              <a:t>Enter</a:t>
            </a:r>
            <a:r>
              <a:rPr lang="en-US" b="0" i="0" u="none" strike="noStrike" baseline="0" smtClean="0">
                <a:latin typeface="Times New Roman"/>
                <a:ea typeface="ＭＳ ゴシック"/>
              </a:rPr>
              <a:t>.</a:t>
            </a:r>
          </a:p>
          <a:p>
            <a:pPr lvl="1" rtl="0"/>
            <a:r>
              <a:rPr lang="en-US" b="0" i="0" u="none" strike="noStrike" baseline="0" smtClean="0">
                <a:latin typeface="Segoe"/>
                <a:ea typeface="ＭＳ ゴシック"/>
              </a:rPr>
              <a:t>Select </a:t>
            </a:r>
            <a:r>
              <a:rPr lang="en-US" b="1" i="0" u="none" strike="noStrike" baseline="0" smtClean="0">
                <a:latin typeface="Segoe"/>
                <a:ea typeface="ＭＳ ゴシック"/>
              </a:rPr>
              <a:t>A2:F7</a:t>
            </a:r>
            <a:r>
              <a:rPr lang="en-US" b="0" i="0" u="none" strike="noStrike" baseline="0" smtClean="0">
                <a:latin typeface="Segoe"/>
                <a:ea typeface="ＭＳ ゴシック"/>
              </a:rPr>
              <a:t>, click the </a:t>
            </a:r>
            <a:r>
              <a:rPr lang="en-US" b="1" i="0" u="none" strike="noStrike" baseline="0" smtClean="0">
                <a:latin typeface="Segoe"/>
                <a:ea typeface="ＭＳ ゴシック"/>
              </a:rPr>
              <a:t>INSERT</a:t>
            </a:r>
            <a:r>
              <a:rPr lang="en-US" b="0" i="0" u="none" strike="noStrike" baseline="0" smtClean="0">
                <a:latin typeface="Segoe"/>
                <a:ea typeface="ＭＳ ゴシック"/>
              </a:rPr>
              <a:t> tab, click the </a:t>
            </a:r>
            <a:r>
              <a:rPr lang="en-US" b="1" i="0" u="none" strike="noStrike" baseline="0" smtClean="0">
                <a:latin typeface="Segoe"/>
                <a:ea typeface="ＭＳ ゴシック"/>
              </a:rPr>
              <a:t>Insert Column Chart </a:t>
            </a:r>
            <a:r>
              <a:rPr lang="en-US" b="0" i="0" u="none" strike="noStrike" baseline="0" smtClean="0">
                <a:latin typeface="Segoe"/>
                <a:ea typeface="ＭＳ ゴシック"/>
              </a:rPr>
              <a:t>button, and then under 2-D Column, click the </a:t>
            </a:r>
            <a:r>
              <a:rPr lang="en-US" b="1" i="0" u="none" strike="noStrike" baseline="0" smtClean="0">
                <a:latin typeface="Segoe"/>
                <a:ea typeface="ＭＳ ゴシック"/>
              </a:rPr>
              <a:t>Clustered Column</a:t>
            </a:r>
            <a:r>
              <a:rPr lang="en-US" b="0" i="0" u="none" strike="noStrike" baseline="0" smtClean="0">
                <a:latin typeface="Segoe"/>
                <a:ea typeface="ＭＳ ゴシック"/>
              </a:rPr>
              <a:t> option.</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48</a:t>
            </a:fld>
            <a:endParaRPr lang="en-US" dirty="0"/>
          </a:p>
        </p:txBody>
      </p:sp>
    </p:spTree>
    <p:extLst>
      <p:ext uri="{BB962C8B-B14F-4D97-AF65-F5344CB8AC3E}">
        <p14:creationId xmlns:p14="http://schemas.microsoft.com/office/powerpoint/2010/main" val="238372076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33"/>
                </a:solidFill>
                <a:latin typeface="Segoe"/>
                <a:ea typeface="ＭＳ ゴシック"/>
              </a:rPr>
              <a:t>Step by Step: Add Additional Data Series</a:t>
            </a:r>
          </a:p>
        </p:txBody>
      </p:sp>
      <p:sp>
        <p:nvSpPr>
          <p:cNvPr id="3" name="Text Placeholder 2"/>
          <p:cNvSpPr>
            <a:spLocks noGrp="1"/>
          </p:cNvSpPr>
          <p:nvPr>
            <p:ph type="body" idx="1"/>
          </p:nvPr>
        </p:nvSpPr>
        <p:spPr/>
        <p:txBody>
          <a:bodyPr/>
          <a:lstStyle/>
          <a:p>
            <a:pPr lvl="1" rtl="0">
              <a:buFont typeface="+mj-lt"/>
              <a:buAutoNum type="arabicPeriod" startAt="3"/>
            </a:pPr>
            <a:r>
              <a:rPr lang="en-US" b="0" i="0" u="none" strike="noStrike" baseline="0" smtClean="0">
                <a:latin typeface="Segoe"/>
                <a:ea typeface="ＭＳ ゴシック"/>
              </a:rPr>
              <a:t>Insert rows below Coffee and Espresso and Packaged Coffee/Tea. Edit the labels and values as shown below.</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49</a:t>
            </a:fld>
            <a:endParaRPr lang="en-US" dirty="0"/>
          </a:p>
        </p:txBody>
      </p:sp>
      <p:pic>
        <p:nvPicPr>
          <p:cNvPr id="7" name="Picture 6" descr="1229.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0600" y="2630880"/>
            <a:ext cx="6977606" cy="3357700"/>
          </a:xfrm>
          <a:prstGeom prst="rect">
            <a:avLst/>
          </a:prstGeom>
        </p:spPr>
      </p:pic>
    </p:spTree>
    <p:extLst>
      <p:ext uri="{BB962C8B-B14F-4D97-AF65-F5344CB8AC3E}">
        <p14:creationId xmlns:p14="http://schemas.microsoft.com/office/powerpoint/2010/main" val="21074569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33"/>
                </a:solidFill>
                <a:latin typeface="Segoe"/>
                <a:ea typeface="ＭＳ ゴシック"/>
              </a:rPr>
              <a:t>Step by Step: Select Data to Include in a Chart</a:t>
            </a:r>
          </a:p>
        </p:txBody>
      </p:sp>
      <p:sp>
        <p:nvSpPr>
          <p:cNvPr id="3" name="Text Placeholder 2"/>
          <p:cNvSpPr>
            <a:spLocks noGrp="1"/>
          </p:cNvSpPr>
          <p:nvPr>
            <p:ph type="body" idx="1"/>
          </p:nvPr>
        </p:nvSpPr>
        <p:spPr/>
        <p:txBody>
          <a:bodyPr/>
          <a:lstStyle/>
          <a:p>
            <a:pPr lvl="1" rtl="0">
              <a:buFont typeface="+mj-lt"/>
              <a:buAutoNum type="arabicPeriod" startAt="4"/>
            </a:pPr>
            <a:r>
              <a:rPr lang="en-US" sz="2000" b="0" i="0" u="none" strike="noStrike" baseline="0" smtClean="0">
                <a:latin typeface="Segoe"/>
                <a:ea typeface="ＭＳ ゴシック"/>
              </a:rPr>
              <a:t>Move the mouse pointer </a:t>
            </a:r>
            <a:br>
              <a:rPr lang="en-US" sz="2000" b="0" i="0" u="none" strike="noStrike" baseline="0" smtClean="0">
                <a:latin typeface="Segoe"/>
                <a:ea typeface="ＭＳ ゴシック"/>
              </a:rPr>
            </a:br>
            <a:r>
              <a:rPr lang="en-US" sz="2000" b="0" i="0" u="none" strike="noStrike" baseline="0" smtClean="0">
                <a:latin typeface="Segoe"/>
                <a:ea typeface="ＭＳ ゴシック"/>
              </a:rPr>
              <a:t>to the largest slice. The </a:t>
            </a:r>
            <a:br>
              <a:rPr lang="en-US" sz="2000" b="0" i="0" u="none" strike="noStrike" baseline="0" smtClean="0">
                <a:latin typeface="Segoe"/>
                <a:ea typeface="ＭＳ ゴシック"/>
              </a:rPr>
            </a:br>
            <a:r>
              <a:rPr lang="en-US" sz="2000" b="0" i="0" u="none" strike="noStrike" baseline="0" smtClean="0">
                <a:latin typeface="Segoe"/>
                <a:ea typeface="ＭＳ ゴシック"/>
              </a:rPr>
              <a:t>ScreenTip shows Series </a:t>
            </a:r>
            <a:br>
              <a:rPr lang="en-US" sz="2000" b="0" i="0" u="none" strike="noStrike" baseline="0" smtClean="0">
                <a:latin typeface="Segoe"/>
                <a:ea typeface="ＭＳ ゴシック"/>
              </a:rPr>
            </a:br>
            <a:r>
              <a:rPr lang="en-US" sz="2000" b="0" i="0" u="none" strike="noStrike" baseline="0" smtClean="0">
                <a:latin typeface="Segoe"/>
                <a:ea typeface="ＭＳ ゴシック"/>
              </a:rPr>
              <a:t>1 Point 1 Value: 2010 </a:t>
            </a:r>
            <a:br>
              <a:rPr lang="en-US" sz="2000" b="0" i="0" u="none" strike="noStrike" baseline="0" smtClean="0">
                <a:latin typeface="Segoe"/>
                <a:ea typeface="ＭＳ ゴシック"/>
              </a:rPr>
            </a:br>
            <a:r>
              <a:rPr lang="en-US" sz="2000" b="0" i="0" u="none" strike="noStrike" baseline="0" smtClean="0">
                <a:latin typeface="Segoe"/>
                <a:ea typeface="ＭＳ ゴシック"/>
              </a:rPr>
              <a:t>(39%), as shown at right. </a:t>
            </a:r>
            <a:br>
              <a:rPr lang="en-US" sz="2000" b="0" i="0" u="none" strike="noStrike" baseline="0" smtClean="0">
                <a:latin typeface="Segoe"/>
                <a:ea typeface="ＭＳ ゴシック"/>
              </a:rPr>
            </a:br>
            <a:r>
              <a:rPr lang="en-US" sz="2000" b="0" i="0" u="none" strike="noStrike" baseline="0" smtClean="0">
                <a:latin typeface="Segoe"/>
                <a:ea typeface="ＭＳ ゴシック"/>
              </a:rPr>
              <a:t>This corresponds to the </a:t>
            </a:r>
            <a:br>
              <a:rPr lang="en-US" sz="2000" b="0" i="0" u="none" strike="noStrike" baseline="0" smtClean="0">
                <a:latin typeface="Segoe"/>
                <a:ea typeface="ＭＳ ゴシック"/>
              </a:rPr>
            </a:br>
            <a:r>
              <a:rPr lang="en-US" sz="2000" b="0" i="0" u="none" strike="noStrike" baseline="0" smtClean="0">
                <a:latin typeface="Segoe"/>
                <a:ea typeface="ＭＳ ゴシック"/>
              </a:rPr>
              <a:t>label 2010 rather than </a:t>
            </a:r>
            <a:br>
              <a:rPr lang="en-US" sz="2000" b="0" i="0" u="none" strike="noStrike" baseline="0" smtClean="0">
                <a:latin typeface="Segoe"/>
                <a:ea typeface="ＭＳ ゴシック"/>
              </a:rPr>
            </a:br>
            <a:r>
              <a:rPr lang="en-US" sz="2000" b="0" i="0" u="none" strike="noStrike" baseline="0" smtClean="0">
                <a:latin typeface="Segoe"/>
                <a:ea typeface="ＭＳ ゴシック"/>
              </a:rPr>
              <a:t>actual data.</a:t>
            </a:r>
          </a:p>
          <a:p>
            <a:pPr lvl="1" rtl="0">
              <a:buAutoNum type="arabicPeriod" startAt="4"/>
            </a:pPr>
            <a:r>
              <a:rPr lang="en-US" sz="2000" b="0" i="0" u="none" strike="noStrike" baseline="0" smtClean="0">
                <a:latin typeface="Segoe"/>
                <a:ea typeface="ＭＳ ゴシック"/>
              </a:rPr>
              <a:t>Move to the second largest </a:t>
            </a:r>
            <a:br>
              <a:rPr lang="en-US" sz="2000" b="0" i="0" u="none" strike="noStrike" baseline="0" smtClean="0">
                <a:latin typeface="Segoe"/>
                <a:ea typeface="ＭＳ ゴシック"/>
              </a:rPr>
            </a:br>
            <a:r>
              <a:rPr lang="en-US" sz="2000" b="0" i="0" u="none" strike="noStrike" baseline="0" smtClean="0">
                <a:latin typeface="Segoe"/>
                <a:ea typeface="ＭＳ ゴシック"/>
              </a:rPr>
              <a:t>slice and you’ll see that the value is 1575, which is the amount for the total. Neither the column label (2010) nor the total sales amount should be included as pie slices.</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5</a:t>
            </a:fld>
            <a:endParaRPr lang="en-US" dirty="0"/>
          </a:p>
        </p:txBody>
      </p:sp>
      <p:pic>
        <p:nvPicPr>
          <p:cNvPr id="7" name="Picture 6" descr="120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43400" y="1676400"/>
            <a:ext cx="4385869" cy="2486320"/>
          </a:xfrm>
          <a:prstGeom prst="rect">
            <a:avLst/>
          </a:prstGeom>
        </p:spPr>
      </p:pic>
    </p:spTree>
    <p:extLst>
      <p:ext uri="{BB962C8B-B14F-4D97-AF65-F5344CB8AC3E}">
        <p14:creationId xmlns:p14="http://schemas.microsoft.com/office/powerpoint/2010/main" val="179990260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atin typeface="Segoe"/>
                <a:ea typeface="ＭＳ ゴシック"/>
              </a:rPr>
              <a:t>Step by Step: Add Additional Data Series</a:t>
            </a:r>
            <a:endParaRPr lang="en-US"/>
          </a:p>
        </p:txBody>
      </p:sp>
      <p:sp>
        <p:nvSpPr>
          <p:cNvPr id="3" name="Content Placeholder 2"/>
          <p:cNvSpPr>
            <a:spLocks noGrp="1"/>
          </p:cNvSpPr>
          <p:nvPr>
            <p:ph idx="1"/>
          </p:nvPr>
        </p:nvSpPr>
        <p:spPr/>
        <p:txBody>
          <a:bodyPr/>
          <a:lstStyle/>
          <a:p>
            <a:pPr lvl="1">
              <a:buFont typeface="+mj-lt"/>
              <a:buAutoNum type="arabicPeriod" startAt="4"/>
            </a:pPr>
            <a:r>
              <a:rPr lang="en-US">
                <a:latin typeface="Segoe"/>
                <a:ea typeface="ＭＳ ゴシック"/>
              </a:rPr>
              <a:t>Right-click in a blank area of the chart, and choose </a:t>
            </a:r>
            <a:r>
              <a:rPr lang="en-US" b="1">
                <a:latin typeface="Segoe"/>
                <a:ea typeface="ＭＳ ゴシック"/>
              </a:rPr>
              <a:t>Select Data</a:t>
            </a:r>
            <a:r>
              <a:rPr lang="en-US">
                <a:latin typeface="Segoe"/>
                <a:ea typeface="ＭＳ ゴシック"/>
              </a:rPr>
              <a:t>. The Select Data Source dialog box opens (below).</a:t>
            </a:r>
          </a:p>
        </p:txBody>
      </p:sp>
      <p:sp>
        <p:nvSpPr>
          <p:cNvPr id="4" name="Date Placeholder 3"/>
          <p:cNvSpPr>
            <a:spLocks noGrp="1"/>
          </p:cNvSpPr>
          <p:nvPr>
            <p:ph type="dt" sz="half" idx="10"/>
          </p:nvPr>
        </p:nvSpPr>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p:txBody>
          <a:bodyPr/>
          <a:lstStyle/>
          <a:p>
            <a:pPr>
              <a:defRPr/>
            </a:pPr>
            <a:fld id="{4453F413-A379-4AA4-A6AE-7C7FDF82C384}" type="slidenum">
              <a:rPr lang="en-US" smtClean="0"/>
              <a:pPr>
                <a:defRPr/>
              </a:pPr>
              <a:t>50</a:t>
            </a:fld>
            <a:endParaRPr lang="en-US" dirty="0"/>
          </a:p>
        </p:txBody>
      </p:sp>
      <p:pic>
        <p:nvPicPr>
          <p:cNvPr id="7" name="Picture 6" descr="1230.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37249" y="2488320"/>
            <a:ext cx="5497386" cy="3725203"/>
          </a:xfrm>
          <a:prstGeom prst="rect">
            <a:avLst/>
          </a:prstGeom>
        </p:spPr>
      </p:pic>
    </p:spTree>
    <p:extLst>
      <p:ext uri="{BB962C8B-B14F-4D97-AF65-F5344CB8AC3E}">
        <p14:creationId xmlns:p14="http://schemas.microsoft.com/office/powerpoint/2010/main" val="4347065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33"/>
                </a:solidFill>
                <a:latin typeface="Segoe"/>
                <a:ea typeface="ＭＳ ゴシック"/>
              </a:rPr>
              <a:t>Step by Step: Add Additional Data Series</a:t>
            </a:r>
          </a:p>
        </p:txBody>
      </p:sp>
      <p:sp>
        <p:nvSpPr>
          <p:cNvPr id="3" name="Text Placeholder 2"/>
          <p:cNvSpPr>
            <a:spLocks noGrp="1"/>
          </p:cNvSpPr>
          <p:nvPr>
            <p:ph type="body" idx="1"/>
          </p:nvPr>
        </p:nvSpPr>
        <p:spPr/>
        <p:txBody>
          <a:bodyPr/>
          <a:lstStyle/>
          <a:p>
            <a:pPr lvl="1" rtl="0">
              <a:buFont typeface="+mj-lt"/>
              <a:buAutoNum type="arabicPeriod" startAt="5"/>
            </a:pPr>
            <a:r>
              <a:rPr lang="en-US" b="0" i="0" u="none" strike="noStrike" baseline="0" smtClean="0">
                <a:latin typeface="Segoe"/>
                <a:ea typeface="ＭＳ ゴシック"/>
              </a:rPr>
              <a:t>Click the </a:t>
            </a:r>
            <a:r>
              <a:rPr lang="en-US" b="1" i="0" u="none" strike="noStrike" baseline="0" smtClean="0">
                <a:latin typeface="Segoe"/>
                <a:ea typeface="ＭＳ ゴシック"/>
              </a:rPr>
              <a:t>Add</a:t>
            </a:r>
            <a:r>
              <a:rPr lang="en-US" b="0" i="0" u="none" strike="noStrike" baseline="0" smtClean="0">
                <a:latin typeface="Segoe"/>
                <a:ea typeface="ＭＳ ゴシック"/>
              </a:rPr>
              <a:t> button and in the Series name box, click cell </a:t>
            </a:r>
            <a:r>
              <a:rPr lang="en-US" b="1" i="0" u="none" strike="noStrike" baseline="0" smtClean="0">
                <a:latin typeface="Segoe"/>
                <a:ea typeface="ＭＳ ゴシック"/>
              </a:rPr>
              <a:t>A4</a:t>
            </a:r>
            <a:r>
              <a:rPr lang="en-US" b="0" i="0" u="none" strike="noStrike" baseline="0" smtClean="0">
                <a:latin typeface="Segoe"/>
                <a:ea typeface="ＭＳ ゴシック"/>
              </a:rPr>
              <a:t>. In the Series values box, delete the entry and drag on the worksheet to select cells </a:t>
            </a:r>
            <a:r>
              <a:rPr lang="en-US" b="1" i="0" u="none" strike="noStrike" baseline="0" smtClean="0">
                <a:latin typeface="Segoe"/>
                <a:ea typeface="ＭＳ ゴシック"/>
              </a:rPr>
              <a:t>B4:F4</a:t>
            </a:r>
            <a:r>
              <a:rPr lang="en-US" b="0" i="0" u="none" strike="noStrike" baseline="0" smtClean="0">
                <a:latin typeface="Segoe"/>
                <a:ea typeface="ＭＳ ゴシック"/>
              </a:rPr>
              <a:t>. The Edit Series dialog box looks like the figure below.</a:t>
            </a:r>
          </a:p>
          <a:p>
            <a:pPr lvl="1" rtl="0">
              <a:buAutoNum type="arabicPeriod" startAt="5"/>
            </a:pPr>
            <a:r>
              <a:rPr lang="en-US" b="0" i="0" u="none" strike="noStrike" baseline="0" smtClean="0">
                <a:latin typeface="Segoe"/>
                <a:ea typeface="ＭＳ ゴシック"/>
              </a:rPr>
              <a:t>Click </a:t>
            </a:r>
            <a:r>
              <a:rPr lang="en-US" b="1" i="0" u="none" strike="noStrike" baseline="0" smtClean="0">
                <a:latin typeface="Segoe"/>
                <a:ea typeface="ＭＳ ゴシック"/>
              </a:rPr>
              <a:t>OK</a:t>
            </a:r>
            <a:r>
              <a:rPr lang="en-US" b="0" i="0" u="none" strike="noStrike" baseline="0" smtClean="0">
                <a:latin typeface="Segoe"/>
                <a:ea typeface="ＭＳ ゴシック"/>
              </a:rPr>
              <a:t>, then click the </a:t>
            </a:r>
            <a:r>
              <a:rPr lang="en-US" b="1" i="0" u="none" strike="noStrike" baseline="0" smtClean="0">
                <a:latin typeface="Segoe"/>
                <a:ea typeface="ＭＳ ゴシック"/>
              </a:rPr>
              <a:t>Move Up</a:t>
            </a:r>
            <a:r>
              <a:rPr lang="en-US" b="0" i="0" u="none" strike="noStrike" baseline="0" smtClean="0">
                <a:latin typeface="Segoe"/>
                <a:ea typeface="ＭＳ ゴシック"/>
              </a:rPr>
              <a:t> button multiple times to move the Espresso/Premium Coffees label below Coffee.</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51</a:t>
            </a:fld>
            <a:endParaRPr lang="en-US" dirty="0"/>
          </a:p>
        </p:txBody>
      </p:sp>
      <p:pic>
        <p:nvPicPr>
          <p:cNvPr id="7" name="Picture 6" descr="123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90800" y="4038600"/>
            <a:ext cx="3898900" cy="1981200"/>
          </a:xfrm>
          <a:prstGeom prst="rect">
            <a:avLst/>
          </a:prstGeom>
        </p:spPr>
      </p:pic>
    </p:spTree>
    <p:extLst>
      <p:ext uri="{BB962C8B-B14F-4D97-AF65-F5344CB8AC3E}">
        <p14:creationId xmlns:p14="http://schemas.microsoft.com/office/powerpoint/2010/main" val="299040932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33"/>
                </a:solidFill>
                <a:latin typeface="Segoe"/>
                <a:ea typeface="ＭＳ ゴシック"/>
              </a:rPr>
              <a:t>Step by Step: Add Additional Data Series</a:t>
            </a:r>
          </a:p>
        </p:txBody>
      </p:sp>
      <p:sp>
        <p:nvSpPr>
          <p:cNvPr id="3" name="Text Placeholder 2"/>
          <p:cNvSpPr>
            <a:spLocks noGrp="1"/>
          </p:cNvSpPr>
          <p:nvPr>
            <p:ph type="body" idx="1"/>
          </p:nvPr>
        </p:nvSpPr>
        <p:spPr/>
        <p:txBody>
          <a:bodyPr/>
          <a:lstStyle/>
          <a:p>
            <a:pPr lvl="1" rtl="0">
              <a:buFont typeface="+mj-lt"/>
              <a:buAutoNum type="arabicPeriod" startAt="7"/>
            </a:pPr>
            <a:r>
              <a:rPr lang="en-US" b="0" i="0" u="none" strike="noStrike" baseline="0" smtClean="0">
                <a:latin typeface="Segoe"/>
                <a:ea typeface="ＭＳ ゴシック"/>
              </a:rPr>
              <a:t>Repeat Steps 4 and 5 with Packaged Tea in A8 and the data in B8:F8 so the label is below Packaged Coffee. Click </a:t>
            </a:r>
            <a:r>
              <a:rPr lang="en-US" b="1" i="0" u="none" strike="noStrike" baseline="0" smtClean="0">
                <a:latin typeface="Segoe"/>
                <a:ea typeface="ＭＳ ゴシック"/>
              </a:rPr>
              <a:t>OK</a:t>
            </a:r>
            <a:r>
              <a:rPr lang="en-US" b="0" i="0" u="none" strike="noStrike" baseline="0" smtClean="0">
                <a:latin typeface="Segoe"/>
                <a:ea typeface="ＭＳ ゴシック"/>
              </a:rPr>
              <a:t> to accept the changes and return to the sheet.</a:t>
            </a:r>
          </a:p>
          <a:p>
            <a:pPr lvl="1" rtl="0">
              <a:buAutoNum type="arabicPeriod" startAt="7"/>
            </a:pPr>
            <a:r>
              <a:rPr lang="en-US" i="0" u="none" strike="noStrike" baseline="0" smtClean="0">
                <a:latin typeface="Segoe"/>
                <a:ea typeface="ＭＳ ゴシック"/>
              </a:rPr>
              <a:t> </a:t>
            </a:r>
            <a:r>
              <a:rPr lang="en-US" b="1" i="0" u="none" strike="noStrike" baseline="0" smtClean="0">
                <a:latin typeface="Segoe"/>
                <a:ea typeface="ＭＳ ゴシック"/>
              </a:rPr>
              <a:t>SAVE</a:t>
            </a:r>
            <a:r>
              <a:rPr lang="en-US" b="0" i="0" u="none" strike="noStrike" baseline="0" smtClean="0">
                <a:latin typeface="Segoe"/>
                <a:ea typeface="ＭＳ ゴシック"/>
              </a:rPr>
              <a:t> the workbook.</a:t>
            </a:r>
          </a:p>
          <a:p>
            <a:pPr lvl="0" rtl="0"/>
            <a:r>
              <a:rPr lang="en-US" b="1" i="0" u="none" strike="noStrike" baseline="0" smtClean="0">
                <a:latin typeface="Segoe"/>
                <a:ea typeface="ＭＳ ゴシック"/>
              </a:rPr>
              <a:t>PAUSE. LEAVE</a:t>
            </a:r>
            <a:r>
              <a:rPr lang="en-US" b="0" i="0" u="none" strike="noStrike" baseline="0" smtClean="0">
                <a:latin typeface="Segoe"/>
                <a:ea typeface="ＭＳ ゴシック"/>
              </a:rPr>
              <a:t> the workbook open for the next exercise.</a:t>
            </a:r>
          </a:p>
          <a:p>
            <a:pPr lvl="1" rtl="0"/>
            <a:endParaRPr lang="en-US" b="0" i="0" u="none" strike="noStrike" baseline="0" smtClean="0">
              <a:latin typeface="Times New Roman"/>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52</a:t>
            </a:fld>
            <a:endParaRPr lang="en-US" dirty="0"/>
          </a:p>
        </p:txBody>
      </p:sp>
    </p:spTree>
    <p:extLst>
      <p:ext uri="{BB962C8B-B14F-4D97-AF65-F5344CB8AC3E}">
        <p14:creationId xmlns:p14="http://schemas.microsoft.com/office/powerpoint/2010/main" val="99209563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33"/>
                </a:solidFill>
                <a:latin typeface="Segoe"/>
                <a:ea typeface="ＭＳ ゴシック"/>
              </a:rPr>
              <a:t>Step by Step: Resize a Chart</a:t>
            </a:r>
          </a:p>
        </p:txBody>
      </p:sp>
      <p:sp>
        <p:nvSpPr>
          <p:cNvPr id="3" name="Text Placeholder 2"/>
          <p:cNvSpPr>
            <a:spLocks noGrp="1"/>
          </p:cNvSpPr>
          <p:nvPr>
            <p:ph type="body" idx="1"/>
          </p:nvPr>
        </p:nvSpPr>
        <p:spPr/>
        <p:txBody>
          <a:bodyPr/>
          <a:lstStyle/>
          <a:p>
            <a:pPr lvl="0" rtl="0"/>
            <a:r>
              <a:rPr lang="en-US" b="1" i="0" u="none" strike="noStrike" baseline="0" smtClean="0">
                <a:latin typeface="Segoe"/>
                <a:ea typeface="ＭＳ ゴシック"/>
              </a:rPr>
              <a:t>GET READY</a:t>
            </a:r>
            <a:r>
              <a:rPr lang="en-US" b="1" i="0" u="none" strike="noStrike" baseline="0" smtClean="0">
                <a:latin typeface="Times New Roman"/>
                <a:ea typeface="ＭＳ ゴシック"/>
              </a:rPr>
              <a:t>.</a:t>
            </a:r>
            <a:r>
              <a:rPr lang="en-US" b="0" i="0" u="none" strike="noStrike" baseline="0" smtClean="0">
                <a:latin typeface="Segoe"/>
                <a:ea typeface="ＭＳ ゴシック"/>
              </a:rPr>
              <a:t> </a:t>
            </a:r>
            <a:r>
              <a:rPr lang="en-US" b="1" i="0" u="none" strike="noStrike" baseline="0" smtClean="0">
                <a:latin typeface="Segoe"/>
                <a:ea typeface="ＭＳ ゴシック"/>
              </a:rPr>
              <a:t>USE</a:t>
            </a:r>
            <a:r>
              <a:rPr lang="en-US" b="0" i="0" u="none" strike="noStrike" baseline="0" smtClean="0">
                <a:latin typeface="Segoe"/>
                <a:ea typeface="ＭＳ ゴシック"/>
              </a:rPr>
              <a:t> the workbook from the previous exercise. The DataExp sheet should be selected.</a:t>
            </a:r>
          </a:p>
          <a:p>
            <a:pPr lvl="1" rtl="0"/>
            <a:r>
              <a:rPr lang="en-US" b="0" i="0" u="none" strike="noStrike" baseline="0" smtClean="0">
                <a:latin typeface="Segoe"/>
                <a:ea typeface="ＭＳ ゴシック"/>
              </a:rPr>
              <a:t>Move the mouse to the white space to the left of the chart title. The mouse is a black four-headed arrow. Drag to move the chart to the left edge of the sheet and below row 11.</a:t>
            </a:r>
          </a:p>
          <a:p>
            <a:pPr lvl="1"/>
            <a:r>
              <a:rPr lang="en-US">
                <a:latin typeface="Segoe"/>
                <a:ea typeface="ＭＳ ゴシック"/>
              </a:rPr>
              <a:t>Move the mouse to the bottom right corner of the chart. The mouse pointer is a two-headed diagonal arrow on the resize handle. Drag the mouse so it is in the bottom right corner of the screen. The chart expands to take up more of the screen and you can see the columns and legend easier.</a:t>
            </a:r>
          </a:p>
          <a:p>
            <a:pPr lvl="1" rtl="0"/>
            <a:endParaRPr lang="en-US" b="0" i="0" u="none" strike="noStrike" baseline="0" smtClean="0">
              <a:latin typeface="Segoe"/>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53</a:t>
            </a:fld>
            <a:endParaRPr lang="en-US" dirty="0"/>
          </a:p>
        </p:txBody>
      </p:sp>
    </p:spTree>
    <p:extLst>
      <p:ext uri="{BB962C8B-B14F-4D97-AF65-F5344CB8AC3E}">
        <p14:creationId xmlns:p14="http://schemas.microsoft.com/office/powerpoint/2010/main" val="93163778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33"/>
                </a:solidFill>
                <a:latin typeface="Segoe"/>
                <a:ea typeface="ＭＳ ゴシック"/>
              </a:rPr>
              <a:t>Step by Step: Resize a Chart</a:t>
            </a:r>
          </a:p>
        </p:txBody>
      </p:sp>
      <p:sp>
        <p:nvSpPr>
          <p:cNvPr id="3" name="Text Placeholder 2"/>
          <p:cNvSpPr>
            <a:spLocks noGrp="1"/>
          </p:cNvSpPr>
          <p:nvPr>
            <p:ph type="body" idx="1"/>
          </p:nvPr>
        </p:nvSpPr>
        <p:spPr/>
        <p:txBody>
          <a:bodyPr/>
          <a:lstStyle/>
          <a:p>
            <a:pPr lvl="1" rtl="0"/>
            <a:r>
              <a:rPr lang="en-US" b="0" i="0" u="none" strike="noStrike" baseline="0" smtClean="0">
                <a:latin typeface="Segoe"/>
                <a:ea typeface="ＭＳ ゴシック"/>
              </a:rPr>
              <a:t>Click the </a:t>
            </a:r>
            <a:r>
              <a:rPr lang="en-US" b="1" i="0" u="none" strike="noStrike" baseline="0" smtClean="0">
                <a:latin typeface="Segoe"/>
                <a:ea typeface="ＭＳ ゴシック"/>
              </a:rPr>
              <a:t>Chart Title</a:t>
            </a:r>
            <a:r>
              <a:rPr lang="en-US" b="0" i="0" u="none" strike="noStrike" baseline="0" smtClean="0">
                <a:latin typeface="Segoe"/>
                <a:ea typeface="ＭＳ ゴシック"/>
              </a:rPr>
              <a:t> and type </a:t>
            </a:r>
            <a:r>
              <a:rPr lang="en-US" b="1" i="0" u="none" strike="noStrike" baseline="0" smtClean="0">
                <a:latin typeface="Segoe"/>
                <a:ea typeface="ＭＳ ゴシック"/>
              </a:rPr>
              <a:t>Detailed Annual Sales</a:t>
            </a:r>
            <a:r>
              <a:rPr lang="en-US" b="0" i="0" u="none" strike="noStrike" baseline="0" smtClean="0">
                <a:latin typeface="Segoe"/>
                <a:ea typeface="ＭＳ ゴシック"/>
              </a:rPr>
              <a:t>. Click back in the chart to select the chart and move to the right center resize handle. Your screen should look similar to the figure at</a:t>
            </a:r>
            <a:r>
              <a:rPr lang="en-US" b="0" i="0" u="none" strike="noStrike" smtClean="0">
                <a:latin typeface="Segoe"/>
                <a:ea typeface="ＭＳ ゴシック"/>
              </a:rPr>
              <a:t> right</a:t>
            </a:r>
            <a:r>
              <a:rPr lang="en-US" b="0" i="0" u="none" strike="noStrike" baseline="0" smtClean="0">
                <a:latin typeface="Segoe"/>
                <a:ea typeface="ＭＳ ゴシック"/>
              </a:rPr>
              <a:t>.</a:t>
            </a:r>
          </a:p>
          <a:p>
            <a:pPr lvl="1" rtl="0"/>
            <a:r>
              <a:rPr lang="en-US" i="0" u="none" strike="noStrike" baseline="0" smtClean="0">
                <a:latin typeface="Segoe"/>
                <a:ea typeface="ＭＳ ゴシック"/>
              </a:rPr>
              <a:t> </a:t>
            </a:r>
            <a:r>
              <a:rPr lang="en-US" b="1" i="0" u="none" strike="noStrike" baseline="0" smtClean="0">
                <a:latin typeface="Segoe"/>
                <a:ea typeface="ＭＳ ゴシック"/>
              </a:rPr>
              <a:t>SAVE</a:t>
            </a:r>
            <a:r>
              <a:rPr lang="en-US" b="0" i="0" u="none" strike="noStrike" baseline="0" smtClean="0">
                <a:latin typeface="Segoe"/>
                <a:ea typeface="ＭＳ ゴシック"/>
              </a:rPr>
              <a:t> the workbook.</a:t>
            </a:r>
          </a:p>
          <a:p>
            <a:pPr lvl="0" rtl="0"/>
            <a:r>
              <a:rPr lang="en-US" b="1" i="0" u="none" strike="noStrike" baseline="0" smtClean="0">
                <a:latin typeface="Segoe"/>
                <a:ea typeface="ＭＳ ゴシック"/>
              </a:rPr>
              <a:t>PAUSE. LEAVE</a:t>
            </a:r>
            <a:r>
              <a:rPr lang="en-US" b="0" i="0" u="none" strike="noStrike" baseline="0" smtClean="0">
                <a:latin typeface="Segoe"/>
                <a:ea typeface="ＭＳ ゴシック"/>
              </a:rPr>
              <a:t> the work-</a:t>
            </a:r>
            <a:br>
              <a:rPr lang="en-US" b="0" i="0" u="none" strike="noStrike" baseline="0" smtClean="0">
                <a:latin typeface="Segoe"/>
                <a:ea typeface="ＭＳ ゴシック"/>
              </a:rPr>
            </a:br>
            <a:r>
              <a:rPr lang="en-US" b="0" i="0" u="none" strike="noStrike" baseline="0" smtClean="0">
                <a:latin typeface="Segoe"/>
                <a:ea typeface="ＭＳ ゴシック"/>
              </a:rPr>
              <a:t>book open for the next </a:t>
            </a:r>
            <a:br>
              <a:rPr lang="en-US" b="0" i="0" u="none" strike="noStrike" baseline="0" smtClean="0">
                <a:latin typeface="Segoe"/>
                <a:ea typeface="ＭＳ ゴシック"/>
              </a:rPr>
            </a:br>
            <a:r>
              <a:rPr lang="en-US" b="0" i="0" u="none" strike="noStrike" baseline="0" smtClean="0">
                <a:latin typeface="Segoe"/>
                <a:ea typeface="ＭＳ ゴシック"/>
              </a:rPr>
              <a:t>exercise.</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54</a:t>
            </a:fld>
            <a:endParaRPr lang="en-US" dirty="0"/>
          </a:p>
        </p:txBody>
      </p:sp>
      <p:pic>
        <p:nvPicPr>
          <p:cNvPr id="7" name="Picture 6" descr="123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38307" y="2743200"/>
            <a:ext cx="4561875" cy="3503520"/>
          </a:xfrm>
          <a:prstGeom prst="rect">
            <a:avLst/>
          </a:prstGeom>
        </p:spPr>
      </p:pic>
    </p:spTree>
    <p:extLst>
      <p:ext uri="{BB962C8B-B14F-4D97-AF65-F5344CB8AC3E}">
        <p14:creationId xmlns:p14="http://schemas.microsoft.com/office/powerpoint/2010/main" val="172506378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33"/>
                </a:solidFill>
                <a:latin typeface="Segoe"/>
                <a:ea typeface="ＭＳ ゴシック"/>
              </a:rPr>
              <a:t>Step by Step: Choose a Different Chart Type</a:t>
            </a:r>
            <a:endParaRPr lang="en-US" b="0" i="0" u="none" strike="noStrike" baseline="0" smtClean="0">
              <a:solidFill>
                <a:srgbClr val="007233"/>
              </a:solidFill>
              <a:latin typeface="Times New Roman"/>
              <a:ea typeface="ＭＳ ゴシック"/>
            </a:endParaRPr>
          </a:p>
        </p:txBody>
      </p:sp>
      <p:sp>
        <p:nvSpPr>
          <p:cNvPr id="3" name="Text Placeholder 2"/>
          <p:cNvSpPr>
            <a:spLocks noGrp="1"/>
          </p:cNvSpPr>
          <p:nvPr>
            <p:ph type="body" idx="1"/>
          </p:nvPr>
        </p:nvSpPr>
        <p:spPr/>
        <p:txBody>
          <a:bodyPr/>
          <a:lstStyle/>
          <a:p>
            <a:pPr lvl="0" rtl="0"/>
            <a:r>
              <a:rPr lang="en-US" b="1" i="0" u="none" strike="noStrike" baseline="0" smtClean="0">
                <a:latin typeface="Segoe"/>
                <a:ea typeface="ＭＳ ゴシック"/>
              </a:rPr>
              <a:t>GET READY</a:t>
            </a:r>
            <a:r>
              <a:rPr lang="en-US" b="1" i="0" u="none" strike="noStrike" baseline="0" smtClean="0">
                <a:latin typeface="Times New Roman"/>
                <a:ea typeface="ＭＳ ゴシック"/>
              </a:rPr>
              <a:t>.</a:t>
            </a:r>
            <a:r>
              <a:rPr lang="en-US" b="0" i="0" u="none" strike="noStrike" baseline="0" smtClean="0">
                <a:latin typeface="Segoe"/>
                <a:ea typeface="ＭＳ ゴシック"/>
              </a:rPr>
              <a:t> </a:t>
            </a:r>
            <a:r>
              <a:rPr lang="en-US" b="1" i="0" u="none" strike="noStrike" baseline="0" smtClean="0">
                <a:latin typeface="Segoe"/>
                <a:ea typeface="ＭＳ ゴシック"/>
              </a:rPr>
              <a:t>USE</a:t>
            </a:r>
            <a:r>
              <a:rPr lang="en-US" b="0" i="0" u="none" strike="noStrike" baseline="0" smtClean="0">
                <a:latin typeface="Segoe"/>
                <a:ea typeface="ＭＳ ゴシック"/>
              </a:rPr>
              <a:t> the workbook from the previous exercise. The DataExp sheet should be visible and the chart selected.</a:t>
            </a:r>
          </a:p>
          <a:p>
            <a:pPr lvl="1" rtl="0"/>
            <a:r>
              <a:rPr lang="en-US" b="0" i="0" u="none" strike="noStrike" baseline="0" smtClean="0">
                <a:latin typeface="Segoe"/>
                <a:ea typeface="ＭＳ ゴシック"/>
              </a:rPr>
              <a:t>Click the </a:t>
            </a:r>
            <a:r>
              <a:rPr lang="en-US" b="1" i="0" u="none" strike="noStrike" baseline="0" smtClean="0">
                <a:latin typeface="Segoe"/>
                <a:ea typeface="ＭＳ ゴシック"/>
              </a:rPr>
              <a:t>DESIGN</a:t>
            </a:r>
            <a:r>
              <a:rPr lang="en-US" b="0" i="0" u="none" strike="noStrike" baseline="0" smtClean="0">
                <a:latin typeface="Segoe"/>
                <a:ea typeface="ＭＳ ゴシック"/>
              </a:rPr>
              <a:t> tab and select the </a:t>
            </a:r>
            <a:r>
              <a:rPr lang="en-US" b="1" i="0" u="none" strike="noStrike" baseline="0" smtClean="0">
                <a:latin typeface="Segoe"/>
                <a:ea typeface="ＭＳ ゴシック"/>
              </a:rPr>
              <a:t>Change Chart Type</a:t>
            </a:r>
            <a:r>
              <a:rPr lang="en-US" b="0" i="0" u="none" strike="noStrike" baseline="0" smtClean="0">
                <a:latin typeface="Segoe"/>
                <a:ea typeface="ＭＳ ゴシック"/>
              </a:rPr>
              <a:t> button. The Change Chart Type dialog box opens. </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55</a:t>
            </a:fld>
            <a:endParaRPr lang="en-US" dirty="0"/>
          </a:p>
        </p:txBody>
      </p:sp>
    </p:spTree>
    <p:extLst>
      <p:ext uri="{BB962C8B-B14F-4D97-AF65-F5344CB8AC3E}">
        <p14:creationId xmlns:p14="http://schemas.microsoft.com/office/powerpoint/2010/main" val="221562736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atin typeface="Segoe"/>
                <a:ea typeface="ＭＳ ゴシック"/>
              </a:rPr>
              <a:t>Step by Step: Choose a Different Chart Type</a:t>
            </a:r>
            <a:endParaRPr lang="en-US"/>
          </a:p>
        </p:txBody>
      </p:sp>
      <p:sp>
        <p:nvSpPr>
          <p:cNvPr id="3" name="Content Placeholder 2"/>
          <p:cNvSpPr>
            <a:spLocks noGrp="1"/>
          </p:cNvSpPr>
          <p:nvPr>
            <p:ph idx="1"/>
          </p:nvPr>
        </p:nvSpPr>
        <p:spPr/>
        <p:txBody>
          <a:bodyPr/>
          <a:lstStyle/>
          <a:p>
            <a:pPr marL="457200" lvl="1" indent="-457200">
              <a:buFont typeface="+mj-lt"/>
              <a:buAutoNum type="arabicPeriod" startAt="2"/>
            </a:pPr>
            <a:r>
              <a:rPr lang="en-US" sz="2000">
                <a:latin typeface="Segoe"/>
                <a:ea typeface="ＭＳ ゴシック"/>
              </a:rPr>
              <a:t>Click each of the chart </a:t>
            </a:r>
            <a:br>
              <a:rPr lang="en-US" sz="2000">
                <a:latin typeface="Segoe"/>
                <a:ea typeface="ＭＳ ゴシック"/>
              </a:rPr>
            </a:br>
            <a:r>
              <a:rPr lang="en-US" sz="2000">
                <a:latin typeface="Segoe"/>
                <a:ea typeface="ＭＳ ゴシック"/>
              </a:rPr>
              <a:t>types on the left and you </a:t>
            </a:r>
            <a:br>
              <a:rPr lang="en-US" sz="2000">
                <a:latin typeface="Segoe"/>
                <a:ea typeface="ＭＳ ゴシック"/>
              </a:rPr>
            </a:br>
            <a:r>
              <a:rPr lang="en-US" sz="2000">
                <a:latin typeface="Segoe"/>
                <a:ea typeface="ＭＳ ゴシック"/>
              </a:rPr>
              <a:t>will see a set of different </a:t>
            </a:r>
            <a:br>
              <a:rPr lang="en-US" sz="2000">
                <a:latin typeface="Segoe"/>
                <a:ea typeface="ＭＳ ゴシック"/>
              </a:rPr>
            </a:br>
            <a:r>
              <a:rPr lang="en-US" sz="2000">
                <a:latin typeface="Segoe"/>
                <a:ea typeface="ＭＳ ゴシック"/>
              </a:rPr>
              <a:t>icons representing sub-</a:t>
            </a:r>
            <a:br>
              <a:rPr lang="en-US" sz="2000">
                <a:latin typeface="Segoe"/>
                <a:ea typeface="ＭＳ ゴシック"/>
              </a:rPr>
            </a:br>
            <a:r>
              <a:rPr lang="en-US" sz="2000">
                <a:latin typeface="Segoe"/>
                <a:ea typeface="ＭＳ ゴシック"/>
              </a:rPr>
              <a:t>types for each of the </a:t>
            </a:r>
            <a:br>
              <a:rPr lang="en-US" sz="2000">
                <a:latin typeface="Segoe"/>
                <a:ea typeface="ＭＳ ゴシック"/>
              </a:rPr>
            </a:br>
            <a:r>
              <a:rPr lang="en-US" sz="2000">
                <a:latin typeface="Segoe"/>
                <a:ea typeface="ＭＳ ゴシック"/>
              </a:rPr>
              <a:t>chart types. Click the </a:t>
            </a:r>
            <a:br>
              <a:rPr lang="en-US" sz="2000">
                <a:latin typeface="Segoe"/>
                <a:ea typeface="ＭＳ ゴシック"/>
              </a:rPr>
            </a:br>
            <a:r>
              <a:rPr lang="en-US" sz="2000" b="1">
                <a:latin typeface="Segoe"/>
                <a:ea typeface="ＭＳ ゴシック"/>
              </a:rPr>
              <a:t>Column</a:t>
            </a:r>
            <a:r>
              <a:rPr lang="en-US" sz="2000">
                <a:latin typeface="Segoe"/>
                <a:ea typeface="ＭＳ ゴシック"/>
              </a:rPr>
              <a:t> button. Click </a:t>
            </a:r>
            <a:br>
              <a:rPr lang="en-US" sz="2000">
                <a:latin typeface="Segoe"/>
                <a:ea typeface="ＭＳ ゴシック"/>
              </a:rPr>
            </a:br>
            <a:r>
              <a:rPr lang="en-US" sz="2000">
                <a:latin typeface="Segoe"/>
                <a:ea typeface="ＭＳ ゴシック"/>
              </a:rPr>
              <a:t>the </a:t>
            </a:r>
            <a:r>
              <a:rPr lang="en-US" sz="2000" b="1">
                <a:latin typeface="Segoe"/>
                <a:ea typeface="ＭＳ ゴシック"/>
              </a:rPr>
              <a:t>Stacked Column</a:t>
            </a:r>
            <a:r>
              <a:rPr lang="en-US" sz="2000">
                <a:latin typeface="Segoe"/>
                <a:ea typeface="ＭＳ ゴシック"/>
              </a:rPr>
              <a:t> </a:t>
            </a:r>
            <a:br>
              <a:rPr lang="en-US" sz="2000">
                <a:latin typeface="Segoe"/>
                <a:ea typeface="ＭＳ ゴシック"/>
              </a:rPr>
            </a:br>
            <a:r>
              <a:rPr lang="en-US" sz="2000">
                <a:latin typeface="Segoe"/>
                <a:ea typeface="ＭＳ ゴシック"/>
              </a:rPr>
              <a:t>subtype (second icon in </a:t>
            </a:r>
            <a:br>
              <a:rPr lang="en-US" sz="2000">
                <a:latin typeface="Segoe"/>
                <a:ea typeface="ＭＳ ゴシック"/>
              </a:rPr>
            </a:br>
            <a:r>
              <a:rPr lang="en-US" sz="2000">
                <a:latin typeface="Segoe"/>
                <a:ea typeface="ＭＳ ゴシック"/>
              </a:rPr>
              <a:t>the right pane, at the </a:t>
            </a:r>
            <a:br>
              <a:rPr lang="en-US" sz="2000">
                <a:latin typeface="Segoe"/>
                <a:ea typeface="ＭＳ ゴシック"/>
              </a:rPr>
            </a:br>
            <a:r>
              <a:rPr lang="en-US" sz="2000">
                <a:latin typeface="Segoe"/>
                <a:ea typeface="ＭＳ ゴシック"/>
              </a:rPr>
              <a:t>top of the dialog box). </a:t>
            </a:r>
            <a:br>
              <a:rPr lang="en-US" sz="2000">
                <a:latin typeface="Segoe"/>
                <a:ea typeface="ＭＳ ゴシック"/>
              </a:rPr>
            </a:br>
            <a:r>
              <a:rPr lang="en-US" sz="2000">
                <a:latin typeface="Segoe"/>
                <a:ea typeface="ＭＳ ゴシック"/>
              </a:rPr>
              <a:t>The screen should look </a:t>
            </a:r>
            <a:br>
              <a:rPr lang="en-US" sz="2000">
                <a:latin typeface="Segoe"/>
                <a:ea typeface="ＭＳ ゴシック"/>
              </a:rPr>
            </a:br>
            <a:r>
              <a:rPr lang="en-US" sz="2000">
                <a:latin typeface="Segoe"/>
                <a:ea typeface="ＭＳ ゴシック"/>
              </a:rPr>
              <a:t>like thefigure at right.</a:t>
            </a:r>
          </a:p>
          <a:p>
            <a:endParaRPr lang="en-US" sz="2000"/>
          </a:p>
        </p:txBody>
      </p:sp>
      <p:sp>
        <p:nvSpPr>
          <p:cNvPr id="4" name="Date Placeholder 3"/>
          <p:cNvSpPr>
            <a:spLocks noGrp="1"/>
          </p:cNvSpPr>
          <p:nvPr>
            <p:ph type="dt" sz="half" idx="10"/>
          </p:nvPr>
        </p:nvSpPr>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p:txBody>
          <a:bodyPr/>
          <a:lstStyle/>
          <a:p>
            <a:pPr>
              <a:defRPr/>
            </a:pPr>
            <a:fld id="{4453F413-A379-4AA4-A6AE-7C7FDF82C384}" type="slidenum">
              <a:rPr lang="en-US" smtClean="0"/>
              <a:pPr>
                <a:defRPr/>
              </a:pPr>
              <a:t>56</a:t>
            </a:fld>
            <a:endParaRPr lang="en-US" dirty="0"/>
          </a:p>
        </p:txBody>
      </p:sp>
      <p:pic>
        <p:nvPicPr>
          <p:cNvPr id="7" name="Picture 6" descr="123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0000" y="1676400"/>
            <a:ext cx="4804479" cy="3623717"/>
          </a:xfrm>
          <a:prstGeom prst="rect">
            <a:avLst/>
          </a:prstGeom>
        </p:spPr>
      </p:pic>
    </p:spTree>
    <p:extLst>
      <p:ext uri="{BB962C8B-B14F-4D97-AF65-F5344CB8AC3E}">
        <p14:creationId xmlns:p14="http://schemas.microsoft.com/office/powerpoint/2010/main" val="65590824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33"/>
                </a:solidFill>
                <a:latin typeface="Segoe"/>
                <a:ea typeface="ＭＳ ゴシック"/>
              </a:rPr>
              <a:t>Step by Step: Choose a Different Chart Type</a:t>
            </a:r>
            <a:endParaRPr lang="en-US" b="0" i="0" u="none" strike="noStrike" baseline="0" smtClean="0">
              <a:solidFill>
                <a:srgbClr val="007233"/>
              </a:solidFill>
              <a:latin typeface="Times New Roman"/>
              <a:ea typeface="ＭＳ ゴシック"/>
            </a:endParaRPr>
          </a:p>
        </p:txBody>
      </p:sp>
      <p:sp>
        <p:nvSpPr>
          <p:cNvPr id="3" name="Text Placeholder 2"/>
          <p:cNvSpPr>
            <a:spLocks noGrp="1"/>
          </p:cNvSpPr>
          <p:nvPr>
            <p:ph type="body" idx="1"/>
          </p:nvPr>
        </p:nvSpPr>
        <p:spPr/>
        <p:txBody>
          <a:bodyPr/>
          <a:lstStyle/>
          <a:p>
            <a:pPr lvl="1" rtl="0">
              <a:buFont typeface="+mj-lt"/>
              <a:buAutoNum type="arabicPeriod" startAt="3"/>
            </a:pPr>
            <a:r>
              <a:rPr lang="en-US" b="0" i="0" u="none" strike="noStrike" baseline="0" smtClean="0">
                <a:latin typeface="Segoe"/>
                <a:ea typeface="ＭＳ ゴシック"/>
              </a:rPr>
              <a:t>Click </a:t>
            </a:r>
            <a:r>
              <a:rPr lang="en-US" b="1" i="0" u="none" strike="noStrike" baseline="0" smtClean="0">
                <a:latin typeface="Segoe"/>
                <a:ea typeface="ＭＳ ゴシック"/>
              </a:rPr>
              <a:t>OK</a:t>
            </a:r>
            <a:r>
              <a:rPr lang="en-US" b="0" i="0" u="none" strike="noStrike" baseline="0" smtClean="0">
                <a:latin typeface="Times New Roman"/>
                <a:ea typeface="ＭＳ ゴシック"/>
              </a:rPr>
              <a:t>.</a:t>
            </a:r>
          </a:p>
          <a:p>
            <a:pPr lvl="1" rtl="0">
              <a:buAutoNum type="arabicPeriod" startAt="3"/>
            </a:pPr>
            <a:r>
              <a:rPr lang="en-US" b="0" i="0" u="none" strike="noStrike" baseline="0" smtClean="0">
                <a:latin typeface="Segoe"/>
                <a:ea typeface="ＭＳ ゴシック"/>
              </a:rPr>
              <a:t>Click the </a:t>
            </a:r>
            <a:r>
              <a:rPr lang="en-US" b="1" i="0" u="none" strike="noStrike" baseline="0" smtClean="0">
                <a:latin typeface="Segoe"/>
                <a:ea typeface="ＭＳ ゴシック"/>
              </a:rPr>
              <a:t>Move Chart</a:t>
            </a:r>
            <a:r>
              <a:rPr lang="en-US" b="0" i="0" u="none" strike="noStrike" baseline="0" smtClean="0">
                <a:latin typeface="Segoe"/>
                <a:ea typeface="ＭＳ ゴシック"/>
              </a:rPr>
              <a:t> button and in the New sheet box, type </a:t>
            </a:r>
            <a:r>
              <a:rPr lang="en-US" b="1" i="0" u="none" strike="noStrike" baseline="0" smtClean="0">
                <a:latin typeface="Segoe"/>
                <a:ea typeface="ＭＳ ゴシック"/>
              </a:rPr>
              <a:t>DetSales</a:t>
            </a:r>
            <a:r>
              <a:rPr lang="en-US" b="0" i="0" u="none" strike="noStrike" baseline="0" smtClean="0">
                <a:latin typeface="Segoe"/>
                <a:ea typeface="ＭＳ ゴシック"/>
              </a:rPr>
              <a:t>, and then click </a:t>
            </a:r>
            <a:r>
              <a:rPr lang="en-US" b="1" i="0" u="none" strike="noStrike" baseline="0" smtClean="0">
                <a:latin typeface="Segoe"/>
                <a:ea typeface="ＭＳ ゴシック"/>
              </a:rPr>
              <a:t>OK</a:t>
            </a:r>
            <a:r>
              <a:rPr lang="en-US" b="0" i="0" u="none" strike="noStrike" baseline="0" smtClean="0">
                <a:latin typeface="Times New Roman"/>
                <a:ea typeface="ＭＳ ゴシック"/>
              </a:rPr>
              <a:t>.</a:t>
            </a:r>
          </a:p>
          <a:p>
            <a:pPr lvl="1" rtl="0">
              <a:buAutoNum type="arabicPeriod" startAt="3"/>
            </a:pPr>
            <a:r>
              <a:rPr lang="en-US" i="0" u="none" strike="noStrike" baseline="0" smtClean="0">
                <a:latin typeface="Segoe"/>
                <a:ea typeface="ＭＳ ゴシック"/>
              </a:rPr>
              <a:t> </a:t>
            </a:r>
            <a:r>
              <a:rPr lang="en-US" b="1" i="0" u="none" strike="noStrike" baseline="0" smtClean="0">
                <a:latin typeface="Segoe"/>
                <a:ea typeface="ＭＳ ゴシック"/>
              </a:rPr>
              <a:t>COPY</a:t>
            </a:r>
            <a:r>
              <a:rPr lang="en-US" b="0" i="0" u="none" strike="noStrike" baseline="0" smtClean="0">
                <a:latin typeface="Segoe"/>
                <a:ea typeface="ＭＳ ゴシック"/>
              </a:rPr>
              <a:t> the DetSales chart sheet before the DataExp sheet and </a:t>
            </a:r>
            <a:r>
              <a:rPr lang="en-US" b="1" i="0" u="none" strike="noStrike" baseline="0" smtClean="0">
                <a:latin typeface="Segoe"/>
                <a:ea typeface="ＭＳ ゴシック"/>
              </a:rPr>
              <a:t>NAME</a:t>
            </a:r>
            <a:r>
              <a:rPr lang="en-US" b="0" i="0" u="none" strike="noStrike" baseline="0" smtClean="0">
                <a:latin typeface="Segoe"/>
                <a:ea typeface="ＭＳ ゴシック"/>
              </a:rPr>
              <a:t> the tab </a:t>
            </a:r>
            <a:r>
              <a:rPr lang="en-US" b="1" i="0" u="none" strike="noStrike" baseline="0" smtClean="0">
                <a:latin typeface="Segoe"/>
                <a:ea typeface="ＭＳ ゴシック"/>
              </a:rPr>
              <a:t>DetSalesEs</a:t>
            </a:r>
            <a:r>
              <a:rPr lang="en-US" b="0" i="0" u="none" strike="noStrike" baseline="0" smtClean="0">
                <a:latin typeface="Times New Roman"/>
                <a:ea typeface="ＭＳ ゴシック"/>
              </a:rPr>
              <a:t>.</a:t>
            </a:r>
          </a:p>
          <a:p>
            <a:pPr lvl="1" rtl="0">
              <a:buAutoNum type="arabicPeriod" startAt="3"/>
            </a:pPr>
            <a:r>
              <a:rPr lang="en-US" b="0" i="0" u="none" strike="noStrike" baseline="0" smtClean="0">
                <a:latin typeface="Segoe"/>
                <a:ea typeface="ＭＳ ゴシック"/>
              </a:rPr>
              <a:t>On the </a:t>
            </a:r>
            <a:r>
              <a:rPr lang="en-US" b="1" i="0" u="none" strike="noStrike" baseline="0" smtClean="0">
                <a:latin typeface="Segoe"/>
                <a:ea typeface="ＭＳ ゴシック"/>
              </a:rPr>
              <a:t>DESIGN</a:t>
            </a:r>
            <a:r>
              <a:rPr lang="en-US" b="0" i="0" u="none" strike="noStrike" baseline="0" smtClean="0">
                <a:latin typeface="Segoe"/>
                <a:ea typeface="ＭＳ ゴシック"/>
              </a:rPr>
              <a:t> tab, using the </a:t>
            </a:r>
            <a:r>
              <a:rPr lang="en-US" b="1" i="0" u="none" strike="noStrike" baseline="0" smtClean="0">
                <a:latin typeface="Segoe"/>
                <a:ea typeface="ＭＳ ゴシック"/>
              </a:rPr>
              <a:t>Change Chart Type</a:t>
            </a:r>
            <a:r>
              <a:rPr lang="en-US" b="0" i="0" u="none" strike="noStrike" baseline="0" smtClean="0">
                <a:latin typeface="Segoe"/>
                <a:ea typeface="ＭＳ ゴシック"/>
              </a:rPr>
              <a:t> button, change the chart back to a </a:t>
            </a:r>
            <a:r>
              <a:rPr lang="en-US" b="1" i="0" u="none" strike="noStrike" baseline="0" smtClean="0">
                <a:latin typeface="Segoe"/>
                <a:ea typeface="ＭＳ ゴシック"/>
              </a:rPr>
              <a:t>Clustered Column</a:t>
            </a:r>
            <a:r>
              <a:rPr lang="en-US" b="0" i="0" u="none" strike="noStrike" baseline="0" smtClean="0">
                <a:latin typeface="Times New Roman"/>
                <a:ea typeface="ＭＳ ゴシック"/>
              </a:rPr>
              <a:t>.</a:t>
            </a:r>
          </a:p>
          <a:p>
            <a:pPr lvl="1">
              <a:buFont typeface="+mj-lt"/>
              <a:buAutoNum type="arabicPeriod" startAt="3"/>
            </a:pPr>
            <a:r>
              <a:rPr lang="en-US" b="0" i="0" u="none" strike="noStrike" baseline="0" smtClean="0">
                <a:latin typeface="Segoe"/>
                <a:ea typeface="ＭＳ ゴシック"/>
              </a:rPr>
              <a:t>Click just one of the </a:t>
            </a:r>
            <a:r>
              <a:rPr lang="en-US" b="1" i="0" u="none" strike="noStrike" baseline="0" smtClean="0">
                <a:latin typeface="Segoe"/>
                <a:ea typeface="ＭＳ ゴシック"/>
              </a:rPr>
              <a:t>Espresso/Premium Coffees</a:t>
            </a:r>
            <a:r>
              <a:rPr lang="en-US">
                <a:latin typeface="Segoe"/>
                <a:ea typeface="ＭＳ ゴシック"/>
              </a:rPr>
              <a:t> columns. </a:t>
            </a:r>
          </a:p>
          <a:p>
            <a:pPr lvl="1">
              <a:buFont typeface="+mj-lt"/>
              <a:buAutoNum type="arabicPeriod" startAt="3"/>
            </a:pPr>
            <a:r>
              <a:rPr lang="en-US">
                <a:latin typeface="Segoe"/>
                <a:ea typeface="ＭＳ ゴシック"/>
              </a:rPr>
              <a:t>On the DESIGN tab, click the </a:t>
            </a:r>
            <a:r>
              <a:rPr lang="en-US" b="1">
                <a:latin typeface="Segoe"/>
                <a:ea typeface="ＭＳ ゴシック"/>
              </a:rPr>
              <a:t>Change Chart Type</a:t>
            </a:r>
            <a:r>
              <a:rPr lang="en-US">
                <a:latin typeface="Segoe"/>
                <a:ea typeface="ＭＳ ゴシック"/>
              </a:rPr>
              <a:t> button. </a:t>
            </a:r>
          </a:p>
          <a:p>
            <a:pPr lvl="1" rtl="0">
              <a:buAutoNum type="arabicPeriod" startAt="3"/>
            </a:pPr>
            <a:endParaRPr lang="en-US" b="0" i="0" u="none" strike="noStrike" baseline="0" smtClean="0">
              <a:latin typeface="Segoe"/>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57</a:t>
            </a:fld>
            <a:endParaRPr lang="en-US" dirty="0"/>
          </a:p>
        </p:txBody>
      </p:sp>
    </p:spTree>
    <p:extLst>
      <p:ext uri="{BB962C8B-B14F-4D97-AF65-F5344CB8AC3E}">
        <p14:creationId xmlns:p14="http://schemas.microsoft.com/office/powerpoint/2010/main" val="32777887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33"/>
                </a:solidFill>
                <a:latin typeface="Segoe"/>
                <a:ea typeface="ＭＳ ゴシック"/>
              </a:rPr>
              <a:t>Step by Step: Choose a Different Chart Type</a:t>
            </a:r>
            <a:endParaRPr lang="en-US" b="0" i="0" u="none" strike="noStrike" baseline="0" smtClean="0">
              <a:solidFill>
                <a:srgbClr val="007233"/>
              </a:solidFill>
              <a:latin typeface="Times New Roman"/>
              <a:ea typeface="ＭＳ ゴシック"/>
            </a:endParaRPr>
          </a:p>
        </p:txBody>
      </p:sp>
      <p:sp>
        <p:nvSpPr>
          <p:cNvPr id="3" name="Text Placeholder 2"/>
          <p:cNvSpPr>
            <a:spLocks noGrp="1"/>
          </p:cNvSpPr>
          <p:nvPr>
            <p:ph type="body" idx="1"/>
          </p:nvPr>
        </p:nvSpPr>
        <p:spPr/>
        <p:txBody>
          <a:bodyPr/>
          <a:lstStyle/>
          <a:p>
            <a:pPr lvl="1" rtl="0">
              <a:buFont typeface="+mj-lt"/>
              <a:buAutoNum type="arabicPeriod" startAt="9"/>
            </a:pPr>
            <a:r>
              <a:rPr lang="en-US" b="0" i="0" u="none" strike="noStrike" baseline="0" smtClean="0">
                <a:latin typeface="Segoe"/>
                <a:ea typeface="ＭＳ ゴシック"/>
              </a:rPr>
              <a:t>The Change Chart Type box opens to the Combo chart type. In the Espresso/Premium Coffees Chart Type box, select </a:t>
            </a:r>
            <a:r>
              <a:rPr lang="en-US" b="1" i="0" u="none" strike="noStrike" baseline="0" smtClean="0">
                <a:latin typeface="Segoe"/>
                <a:ea typeface="ＭＳ ゴシック"/>
              </a:rPr>
              <a:t>Line</a:t>
            </a:r>
            <a:r>
              <a:rPr lang="en-US" b="0" i="0" u="none" strike="noStrike" baseline="0" smtClean="0">
                <a:latin typeface="Segoe"/>
                <a:ea typeface="ＭＳ ゴシック"/>
              </a:rPr>
              <a:t> (below).</a:t>
            </a:r>
          </a:p>
          <a:p>
            <a:pPr lvl="1" rtl="0">
              <a:buAutoNum type="arabicPeriod" startAt="9"/>
            </a:pPr>
            <a:r>
              <a:rPr lang="en-US" b="0" i="0" u="none" strike="noStrike" baseline="0" smtClean="0">
                <a:latin typeface="Segoe"/>
                <a:ea typeface="ＭＳ ゴシック"/>
              </a:rPr>
              <a:t>Click </a:t>
            </a:r>
            <a:r>
              <a:rPr lang="en-US" b="1" i="0" u="none" strike="noStrike" baseline="0" smtClean="0">
                <a:latin typeface="Segoe"/>
                <a:ea typeface="ＭＳ ゴシック"/>
              </a:rPr>
              <a:t>OK</a:t>
            </a:r>
            <a:r>
              <a:rPr lang="en-US" b="0" i="0" u="none" strike="noStrike" baseline="0" smtClean="0">
                <a:latin typeface="Segoe"/>
                <a:ea typeface="ＭＳ ゴシック"/>
              </a:rPr>
              <a:t> and edit the chart title to read </a:t>
            </a:r>
            <a:r>
              <a:rPr lang="en-US" b="1" i="0" u="none" strike="noStrike" baseline="0" smtClean="0">
                <a:latin typeface="Segoe"/>
                <a:ea typeface="ＭＳ ゴシック"/>
              </a:rPr>
              <a:t>WOW! Look at Espresso/Premium Coffee Sales!</a:t>
            </a:r>
            <a:endParaRPr lang="en-US" b="0" i="0" u="none" strike="noStrike" baseline="0" smtClean="0">
              <a:latin typeface="Times New Roman"/>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58</a:t>
            </a:fld>
            <a:endParaRPr lang="en-US" dirty="0"/>
          </a:p>
        </p:txBody>
      </p:sp>
      <p:pic>
        <p:nvPicPr>
          <p:cNvPr id="7" name="Picture 6" descr="123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0200" y="3429000"/>
            <a:ext cx="6044522" cy="2737404"/>
          </a:xfrm>
          <a:prstGeom prst="rect">
            <a:avLst/>
          </a:prstGeom>
        </p:spPr>
      </p:pic>
    </p:spTree>
    <p:extLst>
      <p:ext uri="{BB962C8B-B14F-4D97-AF65-F5344CB8AC3E}">
        <p14:creationId xmlns:p14="http://schemas.microsoft.com/office/powerpoint/2010/main" val="373330379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33"/>
                </a:solidFill>
                <a:latin typeface="Segoe"/>
                <a:ea typeface="ＭＳ ゴシック"/>
              </a:rPr>
              <a:t>Step by Step: Choose a Different Chart Type</a:t>
            </a:r>
            <a:endParaRPr lang="en-US" b="0" i="0" u="none" strike="noStrike" baseline="0" smtClean="0">
              <a:solidFill>
                <a:srgbClr val="007233"/>
              </a:solidFill>
              <a:latin typeface="Times New Roman"/>
              <a:ea typeface="ＭＳ ゴシック"/>
            </a:endParaRPr>
          </a:p>
        </p:txBody>
      </p:sp>
      <p:sp>
        <p:nvSpPr>
          <p:cNvPr id="3" name="Text Placeholder 2"/>
          <p:cNvSpPr>
            <a:spLocks noGrp="1"/>
          </p:cNvSpPr>
          <p:nvPr>
            <p:ph type="body" idx="1"/>
          </p:nvPr>
        </p:nvSpPr>
        <p:spPr/>
        <p:txBody>
          <a:bodyPr/>
          <a:lstStyle/>
          <a:p>
            <a:pPr lvl="1" rtl="0">
              <a:buFont typeface="+mj-lt"/>
              <a:buAutoNum type="arabicPeriod" startAt="11"/>
            </a:pPr>
            <a:r>
              <a:rPr lang="en-US" sz="2000" b="0" i="0" u="none" strike="noStrike" baseline="0" smtClean="0">
                <a:latin typeface="Segoe"/>
                <a:ea typeface="ＭＳ ゴシック"/>
              </a:rPr>
              <a:t>Click the </a:t>
            </a:r>
            <a:r>
              <a:rPr lang="en-US" sz="2000" b="1" i="0" u="none" strike="noStrike" baseline="0" smtClean="0">
                <a:latin typeface="Segoe"/>
                <a:ea typeface="ＭＳ ゴシック"/>
              </a:rPr>
              <a:t>FORMAT</a:t>
            </a:r>
            <a:r>
              <a:rPr lang="en-US" sz="2000" b="0" i="0" u="none" strike="noStrike" baseline="0" smtClean="0">
                <a:latin typeface="Segoe"/>
                <a:ea typeface="ＭＳ ゴシック"/>
              </a:rPr>
              <a:t> tab and in the Insert Shapes group, click the </a:t>
            </a:r>
            <a:r>
              <a:rPr lang="en-US" sz="2000" b="1" i="0" u="none" strike="noStrike" baseline="0" smtClean="0">
                <a:latin typeface="Segoe"/>
                <a:ea typeface="ＭＳ ゴシック"/>
              </a:rPr>
              <a:t>Arrow</a:t>
            </a:r>
            <a:r>
              <a:rPr lang="en-US" sz="2000" b="0" i="0" u="none" strike="noStrike" baseline="0" smtClean="0">
                <a:latin typeface="Segoe"/>
                <a:ea typeface="ＭＳ ゴシック"/>
              </a:rPr>
              <a:t> button and drag the arrow from the chart title to the Espresso line. Use the Shape Outline button to change the arrow to </a:t>
            </a:r>
            <a:r>
              <a:rPr lang="en-US" sz="2000" b="1" i="0" u="none" strike="noStrike" baseline="0" smtClean="0">
                <a:latin typeface="Segoe"/>
                <a:ea typeface="ＭＳ ゴシック"/>
              </a:rPr>
              <a:t>Red</a:t>
            </a:r>
            <a:r>
              <a:rPr lang="en-US" sz="2000" b="0" i="0" u="none" strike="noStrike" baseline="0" smtClean="0">
                <a:latin typeface="Segoe"/>
                <a:ea typeface="ＭＳ ゴシック"/>
              </a:rPr>
              <a:t> and the Weight to </a:t>
            </a:r>
            <a:r>
              <a:rPr lang="en-US" sz="2000" b="1" i="0" u="none" strike="noStrike" baseline="0" smtClean="0">
                <a:latin typeface="Segoe"/>
                <a:ea typeface="ＭＳ ゴシック"/>
              </a:rPr>
              <a:t>6 pt</a:t>
            </a:r>
            <a:r>
              <a:rPr lang="en-US" sz="2000" b="0" i="0" u="none" strike="noStrike" baseline="0" smtClean="0">
                <a:latin typeface="Segoe"/>
                <a:ea typeface="ＭＳ ゴシック"/>
              </a:rPr>
              <a:t>. Your chart should look similar to the figure below.</a:t>
            </a:r>
          </a:p>
          <a:p>
            <a:pPr lvl="1" rtl="0">
              <a:buAutoNum type="arabicPeriod" startAt="11"/>
            </a:pPr>
            <a:r>
              <a:rPr lang="en-US" sz="2000" i="0" u="none" strike="noStrike" baseline="0" smtClean="0">
                <a:latin typeface="Segoe"/>
                <a:ea typeface="ＭＳ ゴシック"/>
              </a:rPr>
              <a:t> </a:t>
            </a:r>
            <a:r>
              <a:rPr lang="en-US" sz="2000" b="1" i="0" u="none" strike="noStrike" baseline="0" smtClean="0">
                <a:latin typeface="Segoe"/>
                <a:ea typeface="ＭＳ ゴシック"/>
              </a:rPr>
              <a:t>SAVE</a:t>
            </a:r>
            <a:r>
              <a:rPr lang="en-US" sz="2000" b="0" i="0" u="none" strike="noStrike" baseline="0" smtClean="0">
                <a:latin typeface="Segoe"/>
                <a:ea typeface="ＭＳ ゴシック"/>
              </a:rPr>
              <a:t> the work-</a:t>
            </a:r>
            <a:br>
              <a:rPr lang="en-US" sz="2000" b="0" i="0" u="none" strike="noStrike" baseline="0" smtClean="0">
                <a:latin typeface="Segoe"/>
                <a:ea typeface="ＭＳ ゴシック"/>
              </a:rPr>
            </a:br>
            <a:r>
              <a:rPr lang="en-US" sz="2000" b="0" i="0" u="none" strike="noStrike" baseline="0" smtClean="0">
                <a:latin typeface="Segoe"/>
                <a:ea typeface="ＭＳ ゴシック"/>
              </a:rPr>
              <a:t>book.</a:t>
            </a:r>
          </a:p>
          <a:p>
            <a:pPr lvl="0" rtl="0"/>
            <a:r>
              <a:rPr lang="en-US" sz="2000" b="1" i="0" u="none" strike="noStrike" baseline="0" smtClean="0">
                <a:latin typeface="Segoe"/>
                <a:ea typeface="ＭＳ ゴシック"/>
              </a:rPr>
              <a:t>PAUSE. LEAVE</a:t>
            </a:r>
            <a:r>
              <a:rPr lang="en-US" sz="2000" b="0" i="0" u="none" strike="noStrike" baseline="0" smtClean="0">
                <a:latin typeface="Segoe"/>
                <a:ea typeface="ＭＳ ゴシック"/>
              </a:rPr>
              <a:t> the </a:t>
            </a:r>
            <a:br>
              <a:rPr lang="en-US" sz="2000" b="0" i="0" u="none" strike="noStrike" baseline="0" smtClean="0">
                <a:latin typeface="Segoe"/>
                <a:ea typeface="ＭＳ ゴシック"/>
              </a:rPr>
            </a:br>
            <a:r>
              <a:rPr lang="en-US" sz="2000" b="0" i="0" u="none" strike="noStrike" baseline="0" smtClean="0">
                <a:latin typeface="Segoe"/>
                <a:ea typeface="ＭＳ ゴシック"/>
              </a:rPr>
              <a:t>workbook open for </a:t>
            </a:r>
            <a:br>
              <a:rPr lang="en-US" sz="2000" b="0" i="0" u="none" strike="noStrike" baseline="0" smtClean="0">
                <a:latin typeface="Segoe"/>
                <a:ea typeface="ＭＳ ゴシック"/>
              </a:rPr>
            </a:br>
            <a:r>
              <a:rPr lang="en-US" sz="2000" b="0" i="0" u="none" strike="noStrike" baseline="0" smtClean="0">
                <a:latin typeface="Segoe"/>
                <a:ea typeface="ＭＳ ゴシック"/>
              </a:rPr>
              <a:t>the next exercise.</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59</a:t>
            </a:fld>
            <a:endParaRPr lang="en-US" dirty="0"/>
          </a:p>
        </p:txBody>
      </p:sp>
      <p:pic>
        <p:nvPicPr>
          <p:cNvPr id="7" name="Picture 6" descr="123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29000" y="3200400"/>
            <a:ext cx="4846849" cy="2911050"/>
          </a:xfrm>
          <a:prstGeom prst="rect">
            <a:avLst/>
          </a:prstGeom>
        </p:spPr>
      </p:pic>
    </p:spTree>
    <p:extLst>
      <p:ext uri="{BB962C8B-B14F-4D97-AF65-F5344CB8AC3E}">
        <p14:creationId xmlns:p14="http://schemas.microsoft.com/office/powerpoint/2010/main" val="14468876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33"/>
                </a:solidFill>
                <a:latin typeface="Segoe"/>
                <a:ea typeface="ＭＳ ゴシック"/>
              </a:rPr>
              <a:t>Step by Step: Select Data to Include in a Chart</a:t>
            </a:r>
          </a:p>
        </p:txBody>
      </p:sp>
      <p:sp>
        <p:nvSpPr>
          <p:cNvPr id="3" name="Text Placeholder 2"/>
          <p:cNvSpPr>
            <a:spLocks noGrp="1"/>
          </p:cNvSpPr>
          <p:nvPr>
            <p:ph type="body" idx="1"/>
          </p:nvPr>
        </p:nvSpPr>
        <p:spPr/>
        <p:txBody>
          <a:bodyPr/>
          <a:lstStyle/>
          <a:p>
            <a:pPr lvl="1" rtl="0">
              <a:buFont typeface="+mj-lt"/>
              <a:buAutoNum type="arabicPeriod" startAt="6"/>
            </a:pPr>
            <a:r>
              <a:rPr lang="en-US" b="0" i="0" u="none" strike="noStrike" baseline="0" smtClean="0">
                <a:latin typeface="Segoe"/>
                <a:ea typeface="ＭＳ ゴシック"/>
              </a:rPr>
              <a:t>Click in the chart’s white space and press </a:t>
            </a:r>
            <a:r>
              <a:rPr lang="en-US" b="1" i="0" u="none" strike="noStrike" baseline="0" smtClean="0">
                <a:latin typeface="Segoe"/>
                <a:ea typeface="ＭＳ ゴシック"/>
              </a:rPr>
              <a:t>Delete</a:t>
            </a:r>
            <a:r>
              <a:rPr lang="en-US" b="0" i="0" u="none" strike="noStrike" baseline="0" smtClean="0">
                <a:latin typeface="Segoe"/>
                <a:ea typeface="ＭＳ ゴシック"/>
              </a:rPr>
              <a:t>. The chart is now deleted and the CHART TOOLS tab disappears.</a:t>
            </a:r>
          </a:p>
          <a:p>
            <a:pPr lvl="1" rtl="0">
              <a:buAutoNum type="arabicPeriod" startAt="6"/>
            </a:pPr>
            <a:r>
              <a:rPr lang="en-US" b="0" i="0" u="none" strike="noStrike" baseline="0" smtClean="0">
                <a:latin typeface="Segoe"/>
                <a:ea typeface="ＭＳ ゴシック"/>
              </a:rPr>
              <a:t>Select </a:t>
            </a:r>
            <a:r>
              <a:rPr lang="en-US" b="1" i="0" u="none" strike="noStrike" baseline="0" smtClean="0">
                <a:latin typeface="Segoe"/>
                <a:ea typeface="ＭＳ ゴシック"/>
              </a:rPr>
              <a:t>B3:B7</a:t>
            </a:r>
            <a:r>
              <a:rPr lang="en-US" b="0" i="0" u="none" strike="noStrike" baseline="0" smtClean="0">
                <a:latin typeface="Segoe"/>
                <a:ea typeface="ＭＳ ゴシック"/>
              </a:rPr>
              <a:t>, click the </a:t>
            </a:r>
            <a:r>
              <a:rPr lang="en-US" b="1" i="0" u="none" strike="noStrike" baseline="0" smtClean="0">
                <a:latin typeface="Segoe"/>
                <a:ea typeface="ＭＳ ゴシック"/>
              </a:rPr>
              <a:t>INSERT</a:t>
            </a:r>
            <a:r>
              <a:rPr lang="en-US" b="0" i="0" u="none" strike="noStrike" baseline="0" smtClean="0">
                <a:latin typeface="Segoe"/>
                <a:ea typeface="ＭＳ ゴシック"/>
              </a:rPr>
              <a:t> tab, in the Charts group, click </a:t>
            </a:r>
            <a:r>
              <a:rPr lang="en-US" b="1" i="0" u="none" strike="noStrike" baseline="0" smtClean="0">
                <a:latin typeface="Segoe"/>
                <a:ea typeface="ＭＳ ゴシック"/>
              </a:rPr>
              <a:t>Pie</a:t>
            </a:r>
            <a:r>
              <a:rPr lang="en-US" b="0" i="0" u="none" strike="noStrike" baseline="0" smtClean="0">
                <a:latin typeface="Segoe"/>
                <a:ea typeface="ＭＳ ゴシック"/>
              </a:rPr>
              <a:t>, and then click the </a:t>
            </a:r>
            <a:r>
              <a:rPr lang="en-US" b="1" i="0" u="none" strike="noStrike" baseline="0" smtClean="0">
                <a:latin typeface="Segoe"/>
                <a:ea typeface="ＭＳ ゴシック"/>
              </a:rPr>
              <a:t>first</a:t>
            </a:r>
            <a:r>
              <a:rPr lang="en-US" b="0" i="0" u="none" strike="noStrike" baseline="0" smtClean="0">
                <a:latin typeface="Segoe"/>
                <a:ea typeface="ＭＳ ゴシック"/>
              </a:rPr>
              <a:t> 2-D Pie chart. The correct data is displayed, but the chart is difficult to interpret with only numbers to identify the parts of the pie.</a:t>
            </a:r>
          </a:p>
          <a:p>
            <a:pPr lvl="1">
              <a:buFont typeface="+mj-lt"/>
              <a:buAutoNum type="arabicPeriod" startAt="6"/>
            </a:pPr>
            <a:r>
              <a:rPr lang="en-US">
                <a:latin typeface="Segoe"/>
                <a:ea typeface="ＭＳ ゴシック"/>
              </a:rPr>
              <a:t>Click in the chart’s white space and press </a:t>
            </a:r>
            <a:r>
              <a:rPr lang="en-US" b="1">
                <a:latin typeface="Segoe"/>
                <a:ea typeface="ＭＳ ゴシック"/>
              </a:rPr>
              <a:t>Delete</a:t>
            </a:r>
            <a:r>
              <a:rPr lang="en-US">
                <a:latin typeface="Times New Roman"/>
                <a:ea typeface="ＭＳ ゴシック"/>
              </a:rPr>
              <a:t>.</a:t>
            </a:r>
          </a:p>
          <a:p>
            <a:pPr lvl="1" rtl="0">
              <a:buAutoNum type="arabicPeriod" startAt="6"/>
            </a:pPr>
            <a:endParaRPr lang="en-US" b="0" i="0" u="none" strike="noStrike" baseline="0" smtClean="0">
              <a:latin typeface="Segoe"/>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6</a:t>
            </a:fld>
            <a:endParaRPr lang="en-US" dirty="0"/>
          </a:p>
        </p:txBody>
      </p:sp>
    </p:spTree>
    <p:extLst>
      <p:ext uri="{BB962C8B-B14F-4D97-AF65-F5344CB8AC3E}">
        <p14:creationId xmlns:p14="http://schemas.microsoft.com/office/powerpoint/2010/main" val="73495607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33"/>
                </a:solidFill>
                <a:latin typeface="Segoe"/>
                <a:ea typeface="ＭＳ ゴシック"/>
              </a:rPr>
              <a:t>Step by Step: Switch Between Rows and Columns in Source Data</a:t>
            </a:r>
          </a:p>
        </p:txBody>
      </p:sp>
      <p:sp>
        <p:nvSpPr>
          <p:cNvPr id="3" name="Text Placeholder 2"/>
          <p:cNvSpPr>
            <a:spLocks noGrp="1"/>
          </p:cNvSpPr>
          <p:nvPr>
            <p:ph type="body" idx="1"/>
          </p:nvPr>
        </p:nvSpPr>
        <p:spPr/>
        <p:txBody>
          <a:bodyPr/>
          <a:lstStyle/>
          <a:p>
            <a:pPr lvl="0" rtl="0"/>
            <a:r>
              <a:rPr lang="en-US" b="1" i="0" u="none" strike="noStrike" baseline="0" smtClean="0">
                <a:latin typeface="Segoe"/>
                <a:ea typeface="ＭＳ ゴシック"/>
              </a:rPr>
              <a:t>GET READY</a:t>
            </a:r>
            <a:r>
              <a:rPr lang="en-US" b="1" i="0" u="none" strike="noStrike" baseline="0" smtClean="0">
                <a:latin typeface="Times New Roman"/>
                <a:ea typeface="ＭＳ ゴシック"/>
              </a:rPr>
              <a:t>.</a:t>
            </a:r>
            <a:r>
              <a:rPr lang="en-US" b="0" i="0" u="none" strike="noStrike" baseline="0" smtClean="0">
                <a:latin typeface="Segoe"/>
                <a:ea typeface="ＭＳ ゴシック"/>
              </a:rPr>
              <a:t> </a:t>
            </a:r>
            <a:r>
              <a:rPr lang="en-US" b="1" i="0" u="none" strike="noStrike" baseline="0" smtClean="0">
                <a:latin typeface="Segoe"/>
                <a:ea typeface="ＭＳ ゴシック"/>
              </a:rPr>
              <a:t>USE</a:t>
            </a:r>
            <a:r>
              <a:rPr lang="en-US" b="0" i="0" u="none" strike="noStrike" baseline="0" smtClean="0">
                <a:latin typeface="Segoe"/>
                <a:ea typeface="ＭＳ ゴシック"/>
              </a:rPr>
              <a:t> the workbook from the previous exercise.</a:t>
            </a:r>
          </a:p>
          <a:p>
            <a:pPr lvl="1" rtl="0"/>
            <a:r>
              <a:rPr lang="en-US" b="1" i="0" u="none" strike="noStrike" baseline="0" smtClean="0">
                <a:latin typeface="Segoe"/>
                <a:ea typeface="ＭＳ ゴシック"/>
              </a:rPr>
              <a:t>COPY</a:t>
            </a:r>
            <a:r>
              <a:rPr lang="en-US" b="0" i="0" u="none" strike="noStrike" baseline="0" smtClean="0">
                <a:latin typeface="Segoe"/>
                <a:ea typeface="ＭＳ ゴシック"/>
              </a:rPr>
              <a:t> the DetSales chart sheet before the DataExp sheet and </a:t>
            </a:r>
            <a:r>
              <a:rPr lang="en-US" b="1" i="0" u="none" strike="noStrike" baseline="0" smtClean="0">
                <a:latin typeface="Segoe"/>
                <a:ea typeface="ＭＳ ゴシック"/>
              </a:rPr>
              <a:t>NAME</a:t>
            </a:r>
            <a:r>
              <a:rPr lang="en-US" b="0" i="0" u="none" strike="noStrike" baseline="0" smtClean="0">
                <a:latin typeface="Segoe"/>
                <a:ea typeface="ＭＳ ゴシック"/>
              </a:rPr>
              <a:t> the tab </a:t>
            </a:r>
            <a:r>
              <a:rPr lang="en-US" b="1" i="0" u="none" strike="noStrike" baseline="0" smtClean="0">
                <a:latin typeface="Segoe"/>
                <a:ea typeface="ＭＳ ゴシック"/>
              </a:rPr>
              <a:t>DetSalesCat</a:t>
            </a:r>
            <a:r>
              <a:rPr lang="en-US" b="0" i="0" u="none" strike="noStrike" baseline="0" smtClean="0">
                <a:latin typeface="Times New Roman"/>
                <a:ea typeface="ＭＳ ゴシック"/>
              </a:rPr>
              <a:t>.</a:t>
            </a:r>
          </a:p>
          <a:p>
            <a:pPr lvl="1" rtl="0"/>
            <a:r>
              <a:rPr lang="en-US" b="0" i="0" u="none" strike="noStrike" baseline="0" smtClean="0">
                <a:latin typeface="Segoe"/>
                <a:ea typeface="ＭＳ ゴシック"/>
              </a:rPr>
              <a:t>On the DESIGN tab, use the </a:t>
            </a:r>
            <a:r>
              <a:rPr lang="en-US" b="1" i="0" u="none" strike="noStrike" baseline="0" smtClean="0">
                <a:latin typeface="Segoe"/>
                <a:ea typeface="ＭＳ ゴシック"/>
              </a:rPr>
              <a:t>Change Chart Type</a:t>
            </a:r>
            <a:r>
              <a:rPr lang="en-US" b="0" i="0" u="none" strike="noStrike" baseline="0" smtClean="0">
                <a:latin typeface="Segoe"/>
                <a:ea typeface="ＭＳ ゴシック"/>
              </a:rPr>
              <a:t> button to change the chart back to a </a:t>
            </a:r>
            <a:r>
              <a:rPr lang="en-US" b="1" i="0" u="none" strike="noStrike" baseline="0" smtClean="0">
                <a:latin typeface="Segoe"/>
                <a:ea typeface="ＭＳ ゴシック"/>
              </a:rPr>
              <a:t>Clustered Column</a:t>
            </a:r>
            <a:r>
              <a:rPr lang="en-US" b="0" i="0" u="none" strike="noStrike" baseline="0" smtClean="0">
                <a:latin typeface="Times New Roman"/>
                <a:ea typeface="ＭＳ ゴシック"/>
              </a:rPr>
              <a:t>.</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60</a:t>
            </a:fld>
            <a:endParaRPr lang="en-US" dirty="0"/>
          </a:p>
        </p:txBody>
      </p:sp>
    </p:spTree>
    <p:extLst>
      <p:ext uri="{BB962C8B-B14F-4D97-AF65-F5344CB8AC3E}">
        <p14:creationId xmlns:p14="http://schemas.microsoft.com/office/powerpoint/2010/main" val="119456380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33"/>
                </a:solidFill>
                <a:latin typeface="Segoe"/>
                <a:ea typeface="ＭＳ ゴシック"/>
              </a:rPr>
              <a:t>Step by Step: Switch Between Rows and Columns in Source Data</a:t>
            </a:r>
          </a:p>
        </p:txBody>
      </p:sp>
      <p:sp>
        <p:nvSpPr>
          <p:cNvPr id="3" name="Text Placeholder 2"/>
          <p:cNvSpPr>
            <a:spLocks noGrp="1"/>
          </p:cNvSpPr>
          <p:nvPr>
            <p:ph type="body" idx="1"/>
          </p:nvPr>
        </p:nvSpPr>
        <p:spPr/>
        <p:txBody>
          <a:bodyPr/>
          <a:lstStyle/>
          <a:p>
            <a:pPr lvl="1" rtl="0">
              <a:buFont typeface="+mj-lt"/>
              <a:buAutoNum type="arabicPeriod" startAt="3"/>
            </a:pPr>
            <a:r>
              <a:rPr lang="en-US" b="0" i="0" u="none" strike="noStrike" baseline="0" smtClean="0">
                <a:latin typeface="Segoe"/>
                <a:ea typeface="ＭＳ ゴシック"/>
              </a:rPr>
              <a:t>The horizontal axis shows each year and the categories repeat within each year. We're going to change the chart so each category is a group and each year is shown as a different bar color. On the DESIGN tab, click the </a:t>
            </a:r>
            <a:r>
              <a:rPr lang="en-US" b="1" i="0" u="none" strike="noStrike" baseline="0" smtClean="0">
                <a:latin typeface="Segoe"/>
                <a:ea typeface="ＭＳ ゴシック"/>
              </a:rPr>
              <a:t>Switch Row/Column</a:t>
            </a:r>
            <a:r>
              <a:rPr lang="en-US" b="0" i="0" u="none" strike="noStrike" baseline="0" smtClean="0">
                <a:latin typeface="Segoe"/>
                <a:ea typeface="ＭＳ ゴシック"/>
              </a:rPr>
              <a:t> button. The chart changes (below).</a:t>
            </a:r>
          </a:p>
          <a:p>
            <a:pPr lvl="1" rtl="0">
              <a:buAutoNum type="arabicPeriod" startAt="3"/>
            </a:pPr>
            <a:r>
              <a:rPr lang="en-US" i="0" u="none" strike="noStrike" baseline="0" smtClean="0">
                <a:latin typeface="Segoe"/>
                <a:ea typeface="ＭＳ ゴシック"/>
              </a:rPr>
              <a:t> </a:t>
            </a:r>
            <a:r>
              <a:rPr lang="en-US" b="1" i="0" u="none" strike="noStrike" baseline="0" smtClean="0">
                <a:latin typeface="Segoe"/>
                <a:ea typeface="ＭＳ ゴシック"/>
              </a:rPr>
              <a:t>SAVE</a:t>
            </a:r>
            <a:r>
              <a:rPr lang="en-US" b="0" i="0" u="none" strike="noStrike" baseline="0" smtClean="0">
                <a:latin typeface="Segoe"/>
                <a:ea typeface="ＭＳ ゴシック"/>
              </a:rPr>
              <a:t> the work-</a:t>
            </a:r>
            <a:br>
              <a:rPr lang="en-US" b="0" i="0" u="none" strike="noStrike" baseline="0" smtClean="0">
                <a:latin typeface="Segoe"/>
                <a:ea typeface="ＭＳ ゴシック"/>
              </a:rPr>
            </a:br>
            <a:r>
              <a:rPr lang="en-US" b="0" i="0" u="none" strike="noStrike" baseline="0" smtClean="0">
                <a:latin typeface="Segoe"/>
                <a:ea typeface="ＭＳ ゴシック"/>
              </a:rPr>
              <a:t>book.</a:t>
            </a:r>
          </a:p>
          <a:p>
            <a:pPr lvl="0" rtl="0"/>
            <a:r>
              <a:rPr lang="en-US" b="1" i="0" u="none" strike="noStrike" baseline="0" smtClean="0">
                <a:latin typeface="Segoe"/>
                <a:ea typeface="ＭＳ ゴシック"/>
              </a:rPr>
              <a:t>PAUSE. LEAVE</a:t>
            </a:r>
            <a:r>
              <a:rPr lang="en-US" b="0" i="0" u="none" strike="noStrike" baseline="0" smtClean="0">
                <a:latin typeface="Segoe"/>
                <a:ea typeface="ＭＳ ゴシック"/>
              </a:rPr>
              <a:t> the </a:t>
            </a:r>
            <a:br>
              <a:rPr lang="en-US" b="0" i="0" u="none" strike="noStrike" baseline="0" smtClean="0">
                <a:latin typeface="Segoe"/>
                <a:ea typeface="ＭＳ ゴシック"/>
              </a:rPr>
            </a:br>
            <a:r>
              <a:rPr lang="en-US" b="0" i="0" u="none" strike="noStrike" baseline="0" smtClean="0">
                <a:latin typeface="Segoe"/>
                <a:ea typeface="ＭＳ ゴシック"/>
              </a:rPr>
              <a:t>workbook open for </a:t>
            </a:r>
            <a:br>
              <a:rPr lang="en-US" b="0" i="0" u="none" strike="noStrike" baseline="0" smtClean="0">
                <a:latin typeface="Segoe"/>
                <a:ea typeface="ＭＳ ゴシック"/>
              </a:rPr>
            </a:br>
            <a:r>
              <a:rPr lang="en-US" b="0" i="0" u="none" strike="noStrike" baseline="0" smtClean="0">
                <a:latin typeface="Segoe"/>
                <a:ea typeface="ＭＳ ゴシック"/>
              </a:rPr>
              <a:t>the next exercise.</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61</a:t>
            </a:fld>
            <a:endParaRPr lang="en-US" dirty="0"/>
          </a:p>
        </p:txBody>
      </p:sp>
      <p:pic>
        <p:nvPicPr>
          <p:cNvPr id="7" name="Picture 6" descr="123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36199" y="3429000"/>
            <a:ext cx="4748574" cy="2798676"/>
          </a:xfrm>
          <a:prstGeom prst="rect">
            <a:avLst/>
          </a:prstGeom>
        </p:spPr>
      </p:pic>
    </p:spTree>
    <p:extLst>
      <p:ext uri="{BB962C8B-B14F-4D97-AF65-F5344CB8AC3E}">
        <p14:creationId xmlns:p14="http://schemas.microsoft.com/office/powerpoint/2010/main" val="336887429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33"/>
                </a:solidFill>
                <a:latin typeface="Segoe"/>
                <a:ea typeface="ＭＳ ゴシック"/>
              </a:rPr>
              <a:t>Step by Step: Add a Chart or Sparklines</a:t>
            </a:r>
          </a:p>
        </p:txBody>
      </p:sp>
      <p:sp>
        <p:nvSpPr>
          <p:cNvPr id="3" name="Text Placeholder 2"/>
          <p:cNvSpPr>
            <a:spLocks noGrp="1"/>
          </p:cNvSpPr>
          <p:nvPr>
            <p:ph type="body" idx="1"/>
          </p:nvPr>
        </p:nvSpPr>
        <p:spPr/>
        <p:txBody>
          <a:bodyPr/>
          <a:lstStyle/>
          <a:p>
            <a:pPr lvl="0" rtl="0"/>
            <a:r>
              <a:rPr lang="en-US" b="1" i="0" u="none" strike="noStrike" baseline="0" smtClean="0">
                <a:latin typeface="Segoe"/>
                <a:ea typeface="ＭＳ ゴシック"/>
              </a:rPr>
              <a:t>GET READY</a:t>
            </a:r>
            <a:r>
              <a:rPr lang="en-US" b="1" i="0" u="none" strike="noStrike" baseline="0" smtClean="0">
                <a:latin typeface="Times New Roman"/>
                <a:ea typeface="ＭＳ ゴシック"/>
              </a:rPr>
              <a:t>.</a:t>
            </a:r>
            <a:r>
              <a:rPr lang="en-US" b="0" i="0" u="none" strike="noStrike" baseline="0" smtClean="0">
                <a:latin typeface="Segoe"/>
                <a:ea typeface="ＭＳ ゴシック"/>
              </a:rPr>
              <a:t> </a:t>
            </a:r>
            <a:r>
              <a:rPr lang="en-US" b="1" i="0" u="none" strike="noStrike" baseline="0" smtClean="0">
                <a:latin typeface="Segoe"/>
                <a:ea typeface="ＭＳ ゴシック"/>
              </a:rPr>
              <a:t>USE</a:t>
            </a:r>
            <a:r>
              <a:rPr lang="en-US" b="0" i="0" u="none" strike="noStrike" baseline="0" smtClean="0">
                <a:latin typeface="Segoe"/>
                <a:ea typeface="ＭＳ ゴシック"/>
              </a:rPr>
              <a:t> the workbook from the previous exercise. </a:t>
            </a:r>
          </a:p>
          <a:p>
            <a:pPr lvl="1" rtl="0"/>
            <a:r>
              <a:rPr lang="en-US" b="0" i="0" u="none" strike="noStrike" baseline="0" smtClean="0">
                <a:latin typeface="Segoe"/>
                <a:ea typeface="ＭＳ ゴシック"/>
              </a:rPr>
              <a:t>Click the </a:t>
            </a:r>
            <a:r>
              <a:rPr lang="en-US" b="1" i="0" u="none" strike="noStrike" baseline="0" smtClean="0">
                <a:latin typeface="Segoe"/>
                <a:ea typeface="ＭＳ ゴシック"/>
              </a:rPr>
              <a:t>DataExp</a:t>
            </a:r>
            <a:r>
              <a:rPr lang="en-US" b="0" i="0" u="none" strike="noStrike" baseline="0" smtClean="0">
                <a:latin typeface="Segoe"/>
                <a:ea typeface="ＭＳ ゴシック"/>
              </a:rPr>
              <a:t> worksheet tab. Select cells </a:t>
            </a:r>
            <a:r>
              <a:rPr lang="en-US" b="1" i="0" u="none" strike="noStrike" baseline="0" smtClean="0">
                <a:latin typeface="Segoe"/>
                <a:ea typeface="ＭＳ ゴシック"/>
              </a:rPr>
              <a:t>A2:F9</a:t>
            </a:r>
            <a:r>
              <a:rPr lang="en-US" b="0" i="0" u="none" strike="noStrike" baseline="0" smtClean="0">
                <a:latin typeface="Segoe"/>
                <a:ea typeface="ＭＳ ゴシック"/>
              </a:rPr>
              <a:t>. The new Quick Analysis icon appears at the bottom right of the selected range. Move the mouse pointer to the button and the ScreenTip displays (below).</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62</a:t>
            </a:fld>
            <a:endParaRPr lang="en-US" dirty="0"/>
          </a:p>
        </p:txBody>
      </p:sp>
      <p:pic>
        <p:nvPicPr>
          <p:cNvPr id="7" name="Picture 6" descr="1237.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2915" y="3617520"/>
            <a:ext cx="7356201" cy="2382108"/>
          </a:xfrm>
          <a:prstGeom prst="rect">
            <a:avLst/>
          </a:prstGeom>
        </p:spPr>
      </p:pic>
    </p:spTree>
    <p:extLst>
      <p:ext uri="{BB962C8B-B14F-4D97-AF65-F5344CB8AC3E}">
        <p14:creationId xmlns:p14="http://schemas.microsoft.com/office/powerpoint/2010/main" val="21810006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33"/>
                </a:solidFill>
                <a:latin typeface="Segoe"/>
                <a:ea typeface="ＭＳ ゴシック"/>
              </a:rPr>
              <a:t>Step by Step: Add a Chart or Sparklines</a:t>
            </a:r>
          </a:p>
        </p:txBody>
      </p:sp>
      <p:sp>
        <p:nvSpPr>
          <p:cNvPr id="3" name="Text Placeholder 2"/>
          <p:cNvSpPr>
            <a:spLocks noGrp="1"/>
          </p:cNvSpPr>
          <p:nvPr>
            <p:ph type="body" idx="1"/>
          </p:nvPr>
        </p:nvSpPr>
        <p:spPr/>
        <p:txBody>
          <a:bodyPr/>
          <a:lstStyle/>
          <a:p>
            <a:pPr lvl="1" rtl="0">
              <a:buFont typeface="+mj-lt"/>
              <a:buAutoNum type="arabicPeriod" startAt="2"/>
            </a:pPr>
            <a:r>
              <a:rPr lang="en-US" b="0" i="0" u="none" strike="noStrike" baseline="0" smtClean="0">
                <a:latin typeface="Segoe"/>
                <a:ea typeface="ＭＳ ゴシック"/>
              </a:rPr>
              <a:t>Click the </a:t>
            </a:r>
            <a:r>
              <a:rPr lang="en-US" b="1" i="0" u="none" strike="noStrike" baseline="0" smtClean="0">
                <a:latin typeface="Segoe"/>
                <a:ea typeface="ＭＳ ゴシック"/>
              </a:rPr>
              <a:t>Quick Analysis</a:t>
            </a:r>
            <a:r>
              <a:rPr lang="en-US" b="0" i="0" u="none" strike="noStrike" baseline="0" smtClean="0">
                <a:latin typeface="Segoe"/>
                <a:ea typeface="ＭＳ ゴシック"/>
              </a:rPr>
              <a:t> button. A small window called the Quick Analysis gallery opens (below).</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63</a:t>
            </a:fld>
            <a:endParaRPr lang="en-US" dirty="0"/>
          </a:p>
        </p:txBody>
      </p:sp>
      <p:pic>
        <p:nvPicPr>
          <p:cNvPr id="7" name="Picture 6" descr="1238.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2200" y="2743200"/>
            <a:ext cx="4775200" cy="2438400"/>
          </a:xfrm>
          <a:prstGeom prst="rect">
            <a:avLst/>
          </a:prstGeom>
        </p:spPr>
      </p:pic>
    </p:spTree>
    <p:extLst>
      <p:ext uri="{BB962C8B-B14F-4D97-AF65-F5344CB8AC3E}">
        <p14:creationId xmlns:p14="http://schemas.microsoft.com/office/powerpoint/2010/main" val="47174620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33"/>
                </a:solidFill>
                <a:latin typeface="Segoe"/>
                <a:ea typeface="ＭＳ ゴシック"/>
              </a:rPr>
              <a:t>Step by Step: Add a Chart or Sparklines</a:t>
            </a:r>
          </a:p>
        </p:txBody>
      </p:sp>
      <p:sp>
        <p:nvSpPr>
          <p:cNvPr id="3" name="Text Placeholder 2"/>
          <p:cNvSpPr>
            <a:spLocks noGrp="1"/>
          </p:cNvSpPr>
          <p:nvPr>
            <p:ph type="body" idx="1"/>
          </p:nvPr>
        </p:nvSpPr>
        <p:spPr/>
        <p:txBody>
          <a:bodyPr/>
          <a:lstStyle/>
          <a:p>
            <a:pPr lvl="1" rtl="0">
              <a:buFont typeface="+mj-lt"/>
              <a:buAutoNum type="arabicPeriod" startAt="3"/>
            </a:pPr>
            <a:r>
              <a:rPr lang="en-US" sz="2000" b="0" i="0" u="none" strike="noStrike" baseline="0" smtClean="0">
                <a:latin typeface="Segoe"/>
                <a:ea typeface="ＭＳ ゴシック"/>
              </a:rPr>
              <a:t>Click the </a:t>
            </a:r>
            <a:r>
              <a:rPr lang="en-US" sz="2000" b="1" i="0" u="none" strike="noStrike" baseline="0" smtClean="0">
                <a:latin typeface="Segoe"/>
                <a:ea typeface="ＭＳ ゴシック"/>
              </a:rPr>
              <a:t>CHARTS</a:t>
            </a:r>
            <a:r>
              <a:rPr lang="en-US" sz="2000" b="0" i="0" u="none" strike="noStrike" baseline="0" smtClean="0">
                <a:latin typeface="Segoe"/>
                <a:ea typeface="ＭＳ ゴシック"/>
              </a:rPr>
              <a:t> tab in the gallery. Move the mouse pointer to each of the charts and a preview appears on the screen above the Quick Analysis gallery. For example, move the mouse pointer to the Stacked Area option and you'll see a preview showing this type of chart (below).</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64</a:t>
            </a:fld>
            <a:endParaRPr lang="en-US" dirty="0"/>
          </a:p>
        </p:txBody>
      </p:sp>
      <p:pic>
        <p:nvPicPr>
          <p:cNvPr id="7" name="Picture 6" descr="1239.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14619" y="3291840"/>
            <a:ext cx="6219255" cy="2874304"/>
          </a:xfrm>
          <a:prstGeom prst="rect">
            <a:avLst/>
          </a:prstGeom>
        </p:spPr>
      </p:pic>
    </p:spTree>
    <p:extLst>
      <p:ext uri="{BB962C8B-B14F-4D97-AF65-F5344CB8AC3E}">
        <p14:creationId xmlns:p14="http://schemas.microsoft.com/office/powerpoint/2010/main" val="119133189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33"/>
                </a:solidFill>
                <a:latin typeface="Segoe"/>
                <a:ea typeface="ＭＳ ゴシック"/>
              </a:rPr>
              <a:t>Step by Step: Add a Chart or Sparklines</a:t>
            </a:r>
          </a:p>
        </p:txBody>
      </p:sp>
      <p:sp>
        <p:nvSpPr>
          <p:cNvPr id="3" name="Text Placeholder 2"/>
          <p:cNvSpPr>
            <a:spLocks noGrp="1"/>
          </p:cNvSpPr>
          <p:nvPr>
            <p:ph type="body" idx="1"/>
          </p:nvPr>
        </p:nvSpPr>
        <p:spPr/>
        <p:txBody>
          <a:bodyPr/>
          <a:lstStyle/>
          <a:p>
            <a:pPr lvl="1" rtl="0">
              <a:buFont typeface="+mj-lt"/>
              <a:buAutoNum type="arabicPeriod" startAt="4"/>
            </a:pPr>
            <a:r>
              <a:rPr lang="en-US" sz="2100" b="0" i="0" u="none" strike="noStrike" baseline="0" smtClean="0">
                <a:latin typeface="Segoe"/>
                <a:ea typeface="ＭＳ ゴシック"/>
              </a:rPr>
              <a:t>We will not add any charts from the CHARTS menu at this time.</a:t>
            </a:r>
          </a:p>
          <a:p>
            <a:pPr lvl="1" rtl="0">
              <a:buAutoNum type="arabicPeriod" startAt="4"/>
            </a:pPr>
            <a:r>
              <a:rPr lang="en-US" sz="2100" b="0" i="0" u="none" strike="noStrike" baseline="0" smtClean="0">
                <a:latin typeface="Segoe"/>
                <a:ea typeface="ＭＳ ゴシック"/>
              </a:rPr>
              <a:t>Click the </a:t>
            </a:r>
            <a:r>
              <a:rPr lang="en-US" sz="2100" b="1" i="0" u="none" strike="noStrike" baseline="0" smtClean="0">
                <a:latin typeface="Segoe"/>
                <a:ea typeface="ＭＳ ゴシック"/>
              </a:rPr>
              <a:t>SPARKLINES</a:t>
            </a:r>
            <a:r>
              <a:rPr lang="en-US" sz="2100" b="0" i="0" u="none" strike="noStrike" baseline="0" smtClean="0">
                <a:latin typeface="Segoe"/>
                <a:ea typeface="ＭＳ ゴシック"/>
              </a:rPr>
              <a:t> tab. Move the mouse pointer to preview the Column option. A set of tiny column charts shows in column G.</a:t>
            </a:r>
          </a:p>
          <a:p>
            <a:pPr lvl="1" rtl="0">
              <a:buAutoNum type="arabicPeriod" startAt="4"/>
            </a:pPr>
            <a:r>
              <a:rPr lang="en-US" sz="2100" b="0" i="0" u="none" strike="noStrike" baseline="0" smtClean="0">
                <a:latin typeface="Segoe"/>
                <a:ea typeface="ＭＳ ゴシック"/>
              </a:rPr>
              <a:t>Click the </a:t>
            </a:r>
            <a:r>
              <a:rPr lang="en-US" sz="2100" b="1" i="0" u="none" strike="noStrike" baseline="0" smtClean="0">
                <a:latin typeface="Segoe"/>
                <a:ea typeface="ＭＳ ゴシック"/>
              </a:rPr>
              <a:t>Line</a:t>
            </a:r>
            <a:r>
              <a:rPr lang="en-US" sz="2100" b="0" i="0" u="none" strike="noStrike" baseline="0" smtClean="0">
                <a:latin typeface="Segoe"/>
                <a:ea typeface="ＭＳ ゴシック"/>
              </a:rPr>
              <a:t> option. A series of lines appear in your worksheet in column G.</a:t>
            </a:r>
          </a:p>
          <a:p>
            <a:pPr lvl="1" rtl="0">
              <a:buAutoNum type="arabicPeriod" startAt="4"/>
            </a:pPr>
            <a:r>
              <a:rPr lang="en-US" sz="2100">
                <a:latin typeface="Segoe"/>
                <a:ea typeface="ＭＳ ゴシック"/>
              </a:rPr>
              <a:t>Row 2 (years) should not have a sparkline. Click cell </a:t>
            </a:r>
            <a:r>
              <a:rPr lang="en-US" sz="2100" b="1">
                <a:latin typeface="Segoe"/>
                <a:ea typeface="ＭＳ ゴシック"/>
              </a:rPr>
              <a:t>G2</a:t>
            </a:r>
            <a:r>
              <a:rPr lang="en-US" sz="2100">
                <a:latin typeface="Segoe"/>
                <a:ea typeface="ＭＳ ゴシック"/>
              </a:rPr>
              <a:t> and on the DESIGN tab, click the </a:t>
            </a:r>
            <a:r>
              <a:rPr lang="en-US" sz="2100" b="1">
                <a:latin typeface="Segoe"/>
                <a:ea typeface="ＭＳ ゴシック"/>
              </a:rPr>
              <a:t>Clear</a:t>
            </a:r>
            <a:r>
              <a:rPr lang="en-US" sz="2100">
                <a:latin typeface="Segoe"/>
                <a:ea typeface="ＭＳ ゴシック"/>
              </a:rPr>
              <a:t> button. The sparkline is removed in that cell. In cell G2, type </a:t>
            </a:r>
            <a:r>
              <a:rPr lang="en-US" sz="2100" b="1">
                <a:latin typeface="Segoe"/>
                <a:ea typeface="ＭＳ ゴシック"/>
              </a:rPr>
              <a:t>Sparkline</a:t>
            </a:r>
            <a:r>
              <a:rPr lang="en-US" sz="2100">
                <a:latin typeface="Times New Roman"/>
                <a:ea typeface="ＭＳ ゴシック"/>
              </a:rPr>
              <a:t>.</a:t>
            </a:r>
          </a:p>
          <a:p>
            <a:pPr lvl="1" rtl="0">
              <a:buAutoNum type="arabicPeriod" startAt="4"/>
            </a:pPr>
            <a:r>
              <a:rPr lang="en-US" sz="2100">
                <a:latin typeface="Segoe"/>
                <a:ea typeface="ＭＳ ゴシック"/>
              </a:rPr>
              <a:t>Click cell </a:t>
            </a:r>
            <a:r>
              <a:rPr lang="en-US" sz="2100" b="1">
                <a:latin typeface="Segoe"/>
                <a:ea typeface="ＭＳ ゴシック"/>
              </a:rPr>
              <a:t>G9</a:t>
            </a:r>
            <a:r>
              <a:rPr lang="en-US" sz="2100">
                <a:latin typeface="Segoe"/>
                <a:ea typeface="ＭＳ ゴシック"/>
              </a:rPr>
              <a:t>. Use the fill handle to drag to cell </a:t>
            </a:r>
            <a:r>
              <a:rPr lang="en-US" sz="2100" b="1">
                <a:latin typeface="Segoe"/>
                <a:ea typeface="ＭＳ ゴシック"/>
              </a:rPr>
              <a:t>G10</a:t>
            </a:r>
            <a:r>
              <a:rPr lang="en-US" sz="2100">
                <a:latin typeface="Segoe"/>
                <a:ea typeface="ＭＳ ゴシック"/>
              </a:rPr>
              <a:t>. A sparkline appears for the total.</a:t>
            </a:r>
          </a:p>
          <a:p>
            <a:pPr lvl="1" rtl="0">
              <a:buAutoNum type="arabicPeriod" startAt="4"/>
            </a:pPr>
            <a:endParaRPr lang="en-US" sz="2100" b="0" i="0" u="none" strike="noStrike" baseline="0" smtClean="0">
              <a:latin typeface="Segoe"/>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65</a:t>
            </a:fld>
            <a:endParaRPr lang="en-US" dirty="0"/>
          </a:p>
        </p:txBody>
      </p:sp>
    </p:spTree>
    <p:extLst>
      <p:ext uri="{BB962C8B-B14F-4D97-AF65-F5344CB8AC3E}">
        <p14:creationId xmlns:p14="http://schemas.microsoft.com/office/powerpoint/2010/main" val="321256369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33"/>
                </a:solidFill>
                <a:latin typeface="Segoe"/>
                <a:ea typeface="ＭＳ ゴシック"/>
              </a:rPr>
              <a:t>Step by Step: Add a Chart or Sparklines</a:t>
            </a:r>
          </a:p>
        </p:txBody>
      </p:sp>
      <p:sp>
        <p:nvSpPr>
          <p:cNvPr id="3" name="Text Placeholder 2"/>
          <p:cNvSpPr>
            <a:spLocks noGrp="1"/>
          </p:cNvSpPr>
          <p:nvPr>
            <p:ph type="body" idx="1"/>
          </p:nvPr>
        </p:nvSpPr>
        <p:spPr/>
        <p:txBody>
          <a:bodyPr/>
          <a:lstStyle/>
          <a:p>
            <a:pPr lvl="1">
              <a:buFont typeface="+mj-lt"/>
              <a:buAutoNum type="arabicPeriod" startAt="9"/>
            </a:pPr>
            <a:r>
              <a:rPr lang="en-US" sz="2000">
                <a:latin typeface="Segoe"/>
                <a:ea typeface="ＭＳ ゴシック"/>
              </a:rPr>
              <a:t>Select </a:t>
            </a:r>
            <a:r>
              <a:rPr lang="en-US" sz="2000" b="1">
                <a:latin typeface="Segoe"/>
                <a:ea typeface="ＭＳ ゴシック"/>
              </a:rPr>
              <a:t>G3:G10</a:t>
            </a:r>
            <a:r>
              <a:rPr lang="en-US" sz="2000">
                <a:latin typeface="Segoe"/>
                <a:ea typeface="ＭＳ ゴシック"/>
              </a:rPr>
              <a:t> and click the </a:t>
            </a:r>
            <a:r>
              <a:rPr lang="en-US" sz="2000" b="1">
                <a:latin typeface="Segoe"/>
                <a:ea typeface="ＭＳ ゴシック"/>
              </a:rPr>
              <a:t>DESIGN</a:t>
            </a:r>
            <a:r>
              <a:rPr lang="en-US" sz="2000">
                <a:latin typeface="Segoe"/>
                <a:ea typeface="ＭＳ ゴシック"/>
              </a:rPr>
              <a:t> tab. There are a number of options you can do with the sparklines.</a:t>
            </a:r>
          </a:p>
          <a:p>
            <a:pPr lvl="1" rtl="0">
              <a:buAutoNum type="arabicPeriod" startAt="9"/>
            </a:pPr>
            <a:r>
              <a:rPr lang="en-US" sz="2000" b="0" i="0" u="none" strike="noStrike" baseline="0" smtClean="0">
                <a:latin typeface="Segoe"/>
                <a:ea typeface="ＭＳ ゴシック"/>
              </a:rPr>
              <a:t>In the Show group, click </a:t>
            </a:r>
            <a:r>
              <a:rPr lang="en-US" sz="2000" b="1" i="0" u="none" strike="noStrike" baseline="0" smtClean="0">
                <a:latin typeface="Segoe"/>
                <a:ea typeface="ＭＳ ゴシック"/>
              </a:rPr>
              <a:t>High Point</a:t>
            </a:r>
            <a:r>
              <a:rPr lang="en-US" sz="2000" b="0" i="0" u="none" strike="noStrike" baseline="0" smtClean="0">
                <a:latin typeface="Segoe"/>
                <a:ea typeface="ＭＳ ゴシック"/>
              </a:rPr>
              <a:t> and </a:t>
            </a:r>
            <a:r>
              <a:rPr lang="en-US" sz="2000" b="1" i="0" u="none" strike="noStrike" baseline="0" smtClean="0">
                <a:latin typeface="Segoe"/>
                <a:ea typeface="ＭＳ ゴシック"/>
              </a:rPr>
              <a:t>Low Point</a:t>
            </a:r>
            <a:r>
              <a:rPr lang="en-US" sz="2000" b="0" i="0" u="none" strike="noStrike" baseline="0" smtClean="0">
                <a:latin typeface="Segoe"/>
                <a:ea typeface="ＭＳ ゴシック"/>
              </a:rPr>
              <a:t> and in the Style gallery, choose </a:t>
            </a:r>
            <a:r>
              <a:rPr lang="en-US" sz="2000" b="1" i="0" u="none" strike="noStrike" baseline="0" smtClean="0">
                <a:latin typeface="Segoe"/>
                <a:ea typeface="ＭＳ ゴシック"/>
              </a:rPr>
              <a:t>Sparkline Style Dark #3</a:t>
            </a:r>
            <a:r>
              <a:rPr lang="en-US" sz="2000" b="0" i="0" u="none" strike="noStrike" baseline="0" smtClean="0">
                <a:latin typeface="Segoe"/>
                <a:ea typeface="ＭＳ ゴシック"/>
              </a:rPr>
              <a:t> (below).</a:t>
            </a:r>
          </a:p>
          <a:p>
            <a:pPr lvl="1" rtl="0">
              <a:buAutoNum type="arabicPeriod" startAt="9"/>
            </a:pPr>
            <a:r>
              <a:rPr lang="en-US" sz="2000" i="0" u="none" strike="noStrike" baseline="0" smtClean="0">
                <a:latin typeface="Segoe"/>
                <a:ea typeface="ＭＳ ゴシック"/>
              </a:rPr>
              <a:t> </a:t>
            </a:r>
            <a:r>
              <a:rPr lang="en-US" sz="2000" b="1" i="0" u="none" strike="noStrike" baseline="0" smtClean="0">
                <a:latin typeface="Segoe"/>
                <a:ea typeface="ＭＳ ゴシック"/>
              </a:rPr>
              <a:t>SAVE</a:t>
            </a:r>
            <a:r>
              <a:rPr lang="en-US" sz="2000" b="0" i="0" u="none" strike="noStrike" baseline="0" smtClean="0">
                <a:latin typeface="Segoe"/>
                <a:ea typeface="ＭＳ ゴシック"/>
              </a:rPr>
              <a:t> the workbook.</a:t>
            </a:r>
          </a:p>
          <a:p>
            <a:pPr lvl="0" rtl="0"/>
            <a:r>
              <a:rPr lang="en-US" sz="2000" b="1" i="0" u="none" strike="noStrike" baseline="0" smtClean="0">
                <a:latin typeface="Segoe"/>
                <a:ea typeface="ＭＳ ゴシック"/>
              </a:rPr>
              <a:t>PAUSE. LEAVE</a:t>
            </a:r>
            <a:r>
              <a:rPr lang="en-US" sz="2000" b="0" i="0" u="none" strike="noStrike" baseline="0" smtClean="0">
                <a:latin typeface="Segoe"/>
                <a:ea typeface="ＭＳ ゴシック"/>
              </a:rPr>
              <a:t> the workbook open for the next exercise.</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66</a:t>
            </a:fld>
            <a:endParaRPr lang="en-US" dirty="0"/>
          </a:p>
        </p:txBody>
      </p:sp>
      <p:pic>
        <p:nvPicPr>
          <p:cNvPr id="7" name="Picture 6" descr="1240.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3706" y="3825933"/>
            <a:ext cx="6396588" cy="2422376"/>
          </a:xfrm>
          <a:prstGeom prst="rect">
            <a:avLst/>
          </a:prstGeom>
        </p:spPr>
      </p:pic>
    </p:spTree>
    <p:extLst>
      <p:ext uri="{BB962C8B-B14F-4D97-AF65-F5344CB8AC3E}">
        <p14:creationId xmlns:p14="http://schemas.microsoft.com/office/powerpoint/2010/main" val="323943065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33"/>
                </a:solidFill>
                <a:latin typeface="Segoe"/>
                <a:ea typeface="ＭＳ ゴシック"/>
              </a:rPr>
              <a:t>Step by Step: Work with Totals </a:t>
            </a:r>
          </a:p>
        </p:txBody>
      </p:sp>
      <p:sp>
        <p:nvSpPr>
          <p:cNvPr id="3" name="Text Placeholder 2"/>
          <p:cNvSpPr>
            <a:spLocks noGrp="1"/>
          </p:cNvSpPr>
          <p:nvPr>
            <p:ph type="body" idx="1"/>
          </p:nvPr>
        </p:nvSpPr>
        <p:spPr/>
        <p:txBody>
          <a:bodyPr/>
          <a:lstStyle/>
          <a:p>
            <a:pPr lvl="0" rtl="0"/>
            <a:r>
              <a:rPr lang="en-US" sz="2000" b="1" i="0" u="none" strike="noStrike" baseline="0" smtClean="0">
                <a:latin typeface="Segoe"/>
                <a:ea typeface="ＭＳ ゴシック"/>
              </a:rPr>
              <a:t>GET READY</a:t>
            </a:r>
            <a:r>
              <a:rPr lang="en-US" sz="2000" b="1" i="0" u="none" strike="noStrike" baseline="0" smtClean="0">
                <a:latin typeface="Times New Roman"/>
                <a:ea typeface="ＭＳ ゴシック"/>
              </a:rPr>
              <a:t>.</a:t>
            </a:r>
            <a:r>
              <a:rPr lang="en-US" sz="2000" b="0" i="0" u="none" strike="noStrike" baseline="0" smtClean="0">
                <a:latin typeface="Segoe"/>
                <a:ea typeface="ＭＳ ゴシック"/>
              </a:rPr>
              <a:t> </a:t>
            </a:r>
            <a:r>
              <a:rPr lang="en-US" sz="2000" b="1" i="0" u="none" strike="noStrike" baseline="0" smtClean="0">
                <a:latin typeface="Segoe"/>
                <a:ea typeface="ＭＳ ゴシック"/>
              </a:rPr>
              <a:t>USE</a:t>
            </a:r>
            <a:r>
              <a:rPr lang="en-US" sz="2000" b="0" i="0" u="none" strike="noStrike" baseline="0" smtClean="0">
                <a:latin typeface="Segoe"/>
                <a:ea typeface="ＭＳ ゴシック"/>
              </a:rPr>
              <a:t> the workbook from the previous exercise and click on the Data worksheet tab.</a:t>
            </a:r>
          </a:p>
          <a:p>
            <a:pPr lvl="1" rtl="0"/>
            <a:r>
              <a:rPr lang="en-US" sz="2000" b="0" i="0" u="none" strike="noStrike" baseline="0" smtClean="0">
                <a:latin typeface="Segoe"/>
                <a:ea typeface="ＭＳ ゴシック"/>
              </a:rPr>
              <a:t>Select </a:t>
            </a:r>
            <a:r>
              <a:rPr lang="en-US" sz="2000" b="1" i="0" u="none" strike="noStrike" baseline="0" smtClean="0">
                <a:latin typeface="Segoe"/>
                <a:ea typeface="ＭＳ ゴシック"/>
              </a:rPr>
              <a:t>A3:F7</a:t>
            </a:r>
            <a:r>
              <a:rPr lang="en-US" sz="2000" b="0" i="0" u="none" strike="noStrike" baseline="0" smtClean="0">
                <a:latin typeface="Segoe"/>
                <a:ea typeface="ＭＳ ゴシック"/>
              </a:rPr>
              <a:t>. Click the </a:t>
            </a:r>
            <a:r>
              <a:rPr lang="en-US" sz="2000" b="1" i="0" u="none" strike="noStrike" baseline="0" smtClean="0">
                <a:latin typeface="Segoe"/>
                <a:ea typeface="ＭＳ ゴシック"/>
              </a:rPr>
              <a:t>Quick Analysis</a:t>
            </a:r>
            <a:r>
              <a:rPr lang="en-US" sz="2000" b="0" i="0" u="none" strike="noStrike" baseline="0" smtClean="0">
                <a:latin typeface="Segoe"/>
                <a:ea typeface="ＭＳ ゴシック"/>
              </a:rPr>
              <a:t> button and select the </a:t>
            </a:r>
            <a:r>
              <a:rPr lang="en-US" sz="2000" b="1" i="0" u="none" strike="noStrike" baseline="0" smtClean="0">
                <a:latin typeface="Segoe"/>
                <a:ea typeface="ＭＳ ゴシック"/>
              </a:rPr>
              <a:t>TOTALS</a:t>
            </a:r>
            <a:r>
              <a:rPr lang="en-US" sz="2000" b="0" i="0" u="none" strike="noStrike" baseline="0" smtClean="0">
                <a:latin typeface="Segoe"/>
                <a:ea typeface="ＭＳ ゴシック"/>
              </a:rPr>
              <a:t> tab.</a:t>
            </a:r>
          </a:p>
          <a:p>
            <a:pPr lvl="1" rtl="0"/>
            <a:r>
              <a:rPr lang="en-US" sz="2000" b="0" i="0" u="none" strike="noStrike" baseline="0" smtClean="0">
                <a:latin typeface="Segoe"/>
                <a:ea typeface="ＭＳ ゴシック"/>
              </a:rPr>
              <a:t>Move to the first icon, Sum (with the blue row highlighted in the icon). You’ll see a preview on the worksheet of Sum overwriting the Total Sales row that was already there.</a:t>
            </a:r>
          </a:p>
          <a:p>
            <a:pPr lvl="1"/>
            <a:r>
              <a:rPr lang="en-US" sz="2000">
                <a:latin typeface="Segoe"/>
                <a:ea typeface="ＭＳ ゴシック"/>
              </a:rPr>
              <a:t>Move to the next icon and you’ll see row 8 previewed with Averages for each column. Move to each of the Count, % Total, and Running total icons and watch the preview of the worksheet change.</a:t>
            </a:r>
          </a:p>
          <a:p>
            <a:pPr lvl="1"/>
            <a:r>
              <a:rPr lang="en-US" sz="2000">
                <a:latin typeface="Segoe"/>
                <a:ea typeface="ＭＳ ゴシック"/>
              </a:rPr>
              <a:t>Move to the second Sum icon (with the orange column highlighted). Notice that the worksheet preview changes to show totals in column G.</a:t>
            </a:r>
          </a:p>
          <a:p>
            <a:pPr lvl="1" rtl="0"/>
            <a:endParaRPr lang="en-US" sz="2000" b="0" i="0" u="none" strike="noStrike" baseline="0" smtClean="0">
              <a:latin typeface="Segoe"/>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67</a:t>
            </a:fld>
            <a:endParaRPr lang="en-US" dirty="0"/>
          </a:p>
        </p:txBody>
      </p:sp>
    </p:spTree>
    <p:extLst>
      <p:ext uri="{BB962C8B-B14F-4D97-AF65-F5344CB8AC3E}">
        <p14:creationId xmlns:p14="http://schemas.microsoft.com/office/powerpoint/2010/main" val="246880791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33"/>
                </a:solidFill>
                <a:latin typeface="Segoe"/>
                <a:ea typeface="ＭＳ ゴシック"/>
              </a:rPr>
              <a:t>Step by Step: Work with Totals </a:t>
            </a:r>
          </a:p>
        </p:txBody>
      </p:sp>
      <p:sp>
        <p:nvSpPr>
          <p:cNvPr id="3" name="Text Placeholder 2"/>
          <p:cNvSpPr>
            <a:spLocks noGrp="1"/>
          </p:cNvSpPr>
          <p:nvPr>
            <p:ph type="body" idx="1"/>
          </p:nvPr>
        </p:nvSpPr>
        <p:spPr/>
        <p:txBody>
          <a:bodyPr/>
          <a:lstStyle/>
          <a:p>
            <a:pPr lvl="1" rtl="0">
              <a:buFont typeface="+mj-lt"/>
              <a:buAutoNum type="arabicPeriod" startAt="5"/>
            </a:pPr>
            <a:r>
              <a:rPr lang="en-US" sz="2000" b="0" i="0" u="none" strike="noStrike" baseline="0" smtClean="0">
                <a:latin typeface="Segoe"/>
                <a:ea typeface="ＭＳ ゴシック"/>
              </a:rPr>
              <a:t>Click the </a:t>
            </a:r>
            <a:r>
              <a:rPr lang="en-US" sz="2000" b="1" i="0" u="none" strike="noStrike" baseline="0" smtClean="0">
                <a:latin typeface="Segoe"/>
                <a:ea typeface="ＭＳ ゴシック"/>
              </a:rPr>
              <a:t>arrow</a:t>
            </a:r>
            <a:r>
              <a:rPr lang="en-US" sz="2000" b="0" i="0" u="none" strike="noStrike" baseline="0" smtClean="0">
                <a:latin typeface="Segoe"/>
                <a:ea typeface="ＭＳ ゴシック"/>
              </a:rPr>
              <a:t> on the right to show more options. Preview each of the options and return to % Total (below).</a:t>
            </a:r>
          </a:p>
          <a:p>
            <a:pPr lvl="1" rtl="0">
              <a:buAutoNum type="arabicPeriod" startAt="5"/>
            </a:pPr>
            <a:r>
              <a:rPr lang="en-US" sz="2000" b="0" i="0" u="none" strike="noStrike" baseline="0" smtClean="0">
                <a:latin typeface="Segoe"/>
                <a:ea typeface="ＭＳ ゴシック"/>
              </a:rPr>
              <a:t>Click the </a:t>
            </a:r>
            <a:r>
              <a:rPr lang="en-US" sz="2000" b="1" i="0" u="none" strike="noStrike" baseline="0" smtClean="0">
                <a:latin typeface="Segoe"/>
                <a:ea typeface="ＭＳ ゴシック"/>
              </a:rPr>
              <a:t>% Total</a:t>
            </a:r>
            <a:r>
              <a:rPr lang="en-US" sz="2000" b="0" i="0" u="none" strike="noStrike" baseline="0" smtClean="0">
                <a:latin typeface="Segoe"/>
                <a:ea typeface="ＭＳ ゴシック"/>
              </a:rPr>
              <a:t> option. Click cell </a:t>
            </a:r>
            <a:r>
              <a:rPr lang="en-US" sz="2000" b="1" i="0" u="none" strike="noStrike" baseline="0" smtClean="0">
                <a:latin typeface="Segoe"/>
                <a:ea typeface="ＭＳ ゴシック"/>
              </a:rPr>
              <a:t>G3</a:t>
            </a:r>
            <a:r>
              <a:rPr lang="en-US" sz="2000" b="0" i="0" u="none" strike="noStrike" baseline="0" smtClean="0">
                <a:latin typeface="Segoe"/>
                <a:ea typeface="ＭＳ ゴシック"/>
              </a:rPr>
              <a:t> and notice the formula =SUM(B3:F3)/SUM($B$3:$F$7) appears in the formula bar. </a:t>
            </a:r>
          </a:p>
          <a:p>
            <a:pPr lvl="1" rtl="0">
              <a:buAutoNum type="arabicPeriod" startAt="5"/>
            </a:pPr>
            <a:r>
              <a:rPr lang="en-US" sz="2000" b="0" i="0" u="none" strike="noStrike" baseline="0" smtClean="0">
                <a:latin typeface="Segoe"/>
                <a:ea typeface="ＭＳ ゴシック"/>
              </a:rPr>
              <a:t>In cell G2, type </a:t>
            </a:r>
            <a:r>
              <a:rPr lang="en-US" sz="2000" b="1" i="0" u="none" strike="noStrike" baseline="0" smtClean="0">
                <a:latin typeface="Segoe"/>
                <a:ea typeface="ＭＳ ゴシック"/>
              </a:rPr>
              <a:t>Average</a:t>
            </a:r>
            <a:r>
              <a:rPr lang="en-US" sz="2000" b="0" i="0" u="none" strike="noStrike" baseline="0" smtClean="0">
                <a:latin typeface="Times New Roman"/>
                <a:ea typeface="ＭＳ ゴシック"/>
              </a:rPr>
              <a:t>.</a:t>
            </a:r>
          </a:p>
          <a:p>
            <a:pPr lvl="1" rtl="0">
              <a:buAutoNum type="arabicPeriod" startAt="5"/>
            </a:pPr>
            <a:r>
              <a:rPr lang="en-US" sz="2000" i="0" u="none" strike="noStrike" baseline="0" smtClean="0">
                <a:latin typeface="Segoe"/>
                <a:ea typeface="ＭＳ ゴシック"/>
              </a:rPr>
              <a:t> </a:t>
            </a:r>
            <a:r>
              <a:rPr lang="en-US" sz="2000" b="1" i="0" u="none" strike="noStrike" baseline="0" smtClean="0">
                <a:latin typeface="Segoe"/>
                <a:ea typeface="ＭＳ ゴシック"/>
              </a:rPr>
              <a:t>SAVE</a:t>
            </a:r>
            <a:r>
              <a:rPr lang="en-US" sz="2000" b="0" i="0" u="none" strike="noStrike" baseline="0" smtClean="0">
                <a:latin typeface="Segoe"/>
                <a:ea typeface="ＭＳ ゴシック"/>
              </a:rPr>
              <a:t> the workbook.</a:t>
            </a:r>
          </a:p>
          <a:p>
            <a:pPr lvl="0" rtl="0"/>
            <a:r>
              <a:rPr lang="en-US" sz="2000" b="1" i="0" u="none" strike="noStrike" baseline="0" smtClean="0">
                <a:latin typeface="Segoe"/>
                <a:ea typeface="ＭＳ ゴシック"/>
              </a:rPr>
              <a:t>PAUSE. LEAVE</a:t>
            </a:r>
            <a:r>
              <a:rPr lang="en-US" sz="2000" b="0" i="0" u="none" strike="noStrike" baseline="0" smtClean="0">
                <a:latin typeface="Segoe"/>
                <a:ea typeface="ＭＳ ゴシック"/>
              </a:rPr>
              <a:t> the workbook open for the next exercise.</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68</a:t>
            </a:fld>
            <a:endParaRPr lang="en-US" dirty="0"/>
          </a:p>
        </p:txBody>
      </p:sp>
      <p:pic>
        <p:nvPicPr>
          <p:cNvPr id="7" name="Picture 6" descr="124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2757" y="4038600"/>
            <a:ext cx="5320931" cy="2116751"/>
          </a:xfrm>
          <a:prstGeom prst="rect">
            <a:avLst/>
          </a:prstGeom>
        </p:spPr>
      </p:pic>
    </p:spTree>
    <p:extLst>
      <p:ext uri="{BB962C8B-B14F-4D97-AF65-F5344CB8AC3E}">
        <p14:creationId xmlns:p14="http://schemas.microsoft.com/office/powerpoint/2010/main" val="413165723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33"/>
                </a:solidFill>
                <a:latin typeface="Segoe"/>
                <a:ea typeface="ＭＳ ゴシック"/>
              </a:rPr>
              <a:t>Step by Step: Apply Conditional Formatting </a:t>
            </a:r>
          </a:p>
        </p:txBody>
      </p:sp>
      <p:sp>
        <p:nvSpPr>
          <p:cNvPr id="3" name="Text Placeholder 2"/>
          <p:cNvSpPr>
            <a:spLocks noGrp="1"/>
          </p:cNvSpPr>
          <p:nvPr>
            <p:ph type="body" idx="1"/>
          </p:nvPr>
        </p:nvSpPr>
        <p:spPr/>
        <p:txBody>
          <a:bodyPr/>
          <a:lstStyle/>
          <a:p>
            <a:pPr lvl="0" rtl="0"/>
            <a:r>
              <a:rPr lang="en-US" sz="2000" b="1" i="0" u="none" strike="noStrike" baseline="0" smtClean="0">
                <a:latin typeface="Segoe"/>
                <a:ea typeface="ＭＳ ゴシック"/>
              </a:rPr>
              <a:t>GET READY</a:t>
            </a:r>
            <a:r>
              <a:rPr lang="en-US" sz="2000" b="1" i="0" u="none" strike="noStrike" baseline="0" smtClean="0">
                <a:latin typeface="Times New Roman"/>
                <a:ea typeface="ＭＳ ゴシック"/>
              </a:rPr>
              <a:t>.</a:t>
            </a:r>
            <a:r>
              <a:rPr lang="en-US" sz="2000" b="0" i="0" u="none" strike="noStrike" baseline="0" smtClean="0">
                <a:latin typeface="Segoe"/>
                <a:ea typeface="ＭＳ ゴシック"/>
              </a:rPr>
              <a:t> </a:t>
            </a:r>
            <a:r>
              <a:rPr lang="en-US" sz="2000" b="1" i="0" u="none" strike="noStrike" baseline="0" smtClean="0">
                <a:latin typeface="Segoe"/>
                <a:ea typeface="ＭＳ ゴシック"/>
              </a:rPr>
              <a:t>USE</a:t>
            </a:r>
            <a:r>
              <a:rPr lang="en-US" sz="2000" b="0" i="0" u="none" strike="noStrike" baseline="0" smtClean="0">
                <a:latin typeface="Segoe"/>
                <a:ea typeface="ＭＳ ゴシック"/>
              </a:rPr>
              <a:t> the workbook from the previous exercise. You should still be on the Data worksheet tab.</a:t>
            </a:r>
          </a:p>
          <a:p>
            <a:pPr lvl="1" rtl="0"/>
            <a:r>
              <a:rPr lang="en-US" sz="2000" b="0" i="0" u="none" strike="noStrike" baseline="0" smtClean="0">
                <a:latin typeface="Segoe"/>
                <a:ea typeface="ＭＳ ゴシック"/>
              </a:rPr>
              <a:t>Select </a:t>
            </a:r>
            <a:r>
              <a:rPr lang="en-US" sz="2000" b="1" i="0" u="none" strike="noStrike" baseline="0" smtClean="0">
                <a:latin typeface="Segoe"/>
                <a:ea typeface="ＭＳ ゴシック"/>
              </a:rPr>
              <a:t>A3:F7</a:t>
            </a:r>
            <a:r>
              <a:rPr lang="en-US" sz="2000" b="0" i="0" u="none" strike="noStrike" baseline="0" smtClean="0">
                <a:latin typeface="Segoe"/>
                <a:ea typeface="ＭＳ ゴシック"/>
              </a:rPr>
              <a:t>. Click the </a:t>
            </a:r>
            <a:r>
              <a:rPr lang="en-US" sz="2000" b="1" i="0" u="none" strike="noStrike" baseline="0" smtClean="0">
                <a:latin typeface="Segoe"/>
                <a:ea typeface="ＭＳ ゴシック"/>
              </a:rPr>
              <a:t>Quick Analysis</a:t>
            </a:r>
            <a:r>
              <a:rPr lang="en-US" sz="2000" b="0" i="0" u="none" strike="noStrike" baseline="0" smtClean="0">
                <a:latin typeface="Segoe"/>
                <a:ea typeface="ＭＳ ゴシック"/>
              </a:rPr>
              <a:t> icon. The </a:t>
            </a:r>
            <a:r>
              <a:rPr lang="en-US" sz="2000" b="1" i="0" u="none" strike="noStrike" baseline="0" smtClean="0">
                <a:latin typeface="Segoe"/>
                <a:ea typeface="ＭＳ ゴシック"/>
              </a:rPr>
              <a:t>FORMATTING</a:t>
            </a:r>
            <a:r>
              <a:rPr lang="en-US" sz="2000" b="0" i="0" u="none" strike="noStrike" baseline="0" smtClean="0">
                <a:latin typeface="Segoe"/>
                <a:ea typeface="ＭＳ ゴシック"/>
              </a:rPr>
              <a:t> tab is selected.</a:t>
            </a:r>
          </a:p>
          <a:p>
            <a:pPr lvl="1" rtl="0"/>
            <a:r>
              <a:rPr lang="en-US" sz="2000" b="0" i="0" u="none" strike="noStrike" baseline="0" smtClean="0">
                <a:latin typeface="Segoe"/>
                <a:ea typeface="ＭＳ ゴシック"/>
              </a:rPr>
              <a:t>Move to the </a:t>
            </a:r>
            <a:br>
              <a:rPr lang="en-US" sz="2000" b="0" i="0" u="none" strike="noStrike" baseline="0" smtClean="0">
                <a:latin typeface="Segoe"/>
                <a:ea typeface="ＭＳ ゴシック"/>
              </a:rPr>
            </a:br>
            <a:r>
              <a:rPr lang="en-US" sz="2000" b="0" i="0" u="none" strike="noStrike" baseline="0" smtClean="0">
                <a:latin typeface="Segoe"/>
                <a:ea typeface="ＭＳ ゴシック"/>
              </a:rPr>
              <a:t>first icon, Data </a:t>
            </a:r>
            <a:br>
              <a:rPr lang="en-US" sz="2000" b="0" i="0" u="none" strike="noStrike" baseline="0" smtClean="0">
                <a:latin typeface="Segoe"/>
                <a:ea typeface="ＭＳ ゴシック"/>
              </a:rPr>
            </a:br>
            <a:r>
              <a:rPr lang="en-US" sz="2000" b="0" i="0" u="none" strike="noStrike" baseline="0" smtClean="0">
                <a:latin typeface="Segoe"/>
                <a:ea typeface="ＭＳ ゴシック"/>
              </a:rPr>
              <a:t>Bars. You can </a:t>
            </a:r>
            <a:br>
              <a:rPr lang="en-US" sz="2000" b="0" i="0" u="none" strike="noStrike" baseline="0" smtClean="0">
                <a:latin typeface="Segoe"/>
                <a:ea typeface="ＭＳ ゴシック"/>
              </a:rPr>
            </a:br>
            <a:r>
              <a:rPr lang="en-US" sz="2000" b="0" i="0" u="none" strike="noStrike" baseline="0" smtClean="0">
                <a:latin typeface="Segoe"/>
                <a:ea typeface="ＭＳ ゴシック"/>
              </a:rPr>
              <a:t>see a preview </a:t>
            </a:r>
            <a:br>
              <a:rPr lang="en-US" sz="2000" b="0" i="0" u="none" strike="noStrike" baseline="0" smtClean="0">
                <a:latin typeface="Segoe"/>
                <a:ea typeface="ＭＳ ゴシック"/>
              </a:rPr>
            </a:br>
            <a:r>
              <a:rPr lang="en-US" sz="2000" b="0" i="0" u="none" strike="noStrike" baseline="0" smtClean="0">
                <a:latin typeface="Segoe"/>
                <a:ea typeface="ＭＳ ゴシック"/>
              </a:rPr>
              <a:t>on the work-</a:t>
            </a:r>
            <a:br>
              <a:rPr lang="en-US" sz="2000" b="0" i="0" u="none" strike="noStrike" baseline="0" smtClean="0">
                <a:latin typeface="Segoe"/>
                <a:ea typeface="ＭＳ ゴシック"/>
              </a:rPr>
            </a:br>
            <a:r>
              <a:rPr lang="en-US" sz="2000" b="0" i="0" u="none" strike="noStrike" baseline="0" smtClean="0">
                <a:latin typeface="Segoe"/>
                <a:ea typeface="ＭＳ ゴシック"/>
              </a:rPr>
              <a:t>sheet of small </a:t>
            </a:r>
            <a:br>
              <a:rPr lang="en-US" sz="2000" b="0" i="0" u="none" strike="noStrike" baseline="0" smtClean="0">
                <a:latin typeface="Segoe"/>
                <a:ea typeface="ＭＳ ゴシック"/>
              </a:rPr>
            </a:br>
            <a:r>
              <a:rPr lang="en-US" sz="2000" b="0" i="0" u="none" strike="noStrike" baseline="0" smtClean="0">
                <a:latin typeface="Segoe"/>
                <a:ea typeface="ＭＳ ゴシック"/>
              </a:rPr>
              <a:t>bars in each </a:t>
            </a:r>
            <a:br>
              <a:rPr lang="en-US" sz="2000" b="0" i="0" u="none" strike="noStrike" baseline="0" smtClean="0">
                <a:latin typeface="Segoe"/>
                <a:ea typeface="ＭＳ ゴシック"/>
              </a:rPr>
            </a:br>
            <a:r>
              <a:rPr lang="en-US" sz="2000" b="0" i="0" u="none" strike="noStrike" baseline="0" smtClean="0">
                <a:latin typeface="Segoe"/>
                <a:ea typeface="ＭＳ ゴシック"/>
              </a:rPr>
              <a:t>cell indicating the relative value in the cell. The largest value is in F3 and the bar shows the largest width (above).</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69</a:t>
            </a:fld>
            <a:endParaRPr lang="en-US" dirty="0"/>
          </a:p>
        </p:txBody>
      </p:sp>
      <p:pic>
        <p:nvPicPr>
          <p:cNvPr id="7" name="Picture 6" descr="124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05633" y="2724360"/>
            <a:ext cx="5324476" cy="2251128"/>
          </a:xfrm>
          <a:prstGeom prst="rect">
            <a:avLst/>
          </a:prstGeom>
        </p:spPr>
      </p:pic>
    </p:spTree>
    <p:extLst>
      <p:ext uri="{BB962C8B-B14F-4D97-AF65-F5344CB8AC3E}">
        <p14:creationId xmlns:p14="http://schemas.microsoft.com/office/powerpoint/2010/main" val="26875355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33"/>
                </a:solidFill>
                <a:latin typeface="Segoe"/>
                <a:ea typeface="ＭＳ ゴシック"/>
              </a:rPr>
              <a:t>Step by Step: Select Data to Include in a Chart</a:t>
            </a:r>
          </a:p>
        </p:txBody>
      </p:sp>
      <p:sp>
        <p:nvSpPr>
          <p:cNvPr id="3" name="Text Placeholder 2"/>
          <p:cNvSpPr>
            <a:spLocks noGrp="1"/>
          </p:cNvSpPr>
          <p:nvPr>
            <p:ph type="body" idx="1"/>
          </p:nvPr>
        </p:nvSpPr>
        <p:spPr/>
        <p:txBody>
          <a:bodyPr/>
          <a:lstStyle/>
          <a:p>
            <a:pPr lvl="1" rtl="0">
              <a:buFont typeface="+mj-lt"/>
              <a:buAutoNum type="arabicPeriod" startAt="9"/>
            </a:pPr>
            <a:r>
              <a:rPr lang="en-US" b="0" i="0" u="none" strike="noStrike" baseline="0" smtClean="0">
                <a:latin typeface="Segoe"/>
                <a:ea typeface="ＭＳ ゴシック"/>
              </a:rPr>
              <a:t>Select </a:t>
            </a:r>
            <a:r>
              <a:rPr lang="en-US" b="1" i="0" u="none" strike="noStrike" baseline="0" smtClean="0">
                <a:latin typeface="Segoe"/>
                <a:ea typeface="ＭＳ ゴシック"/>
              </a:rPr>
              <a:t>A2:B7</a:t>
            </a:r>
            <a:r>
              <a:rPr lang="en-US" b="0" i="0" u="none" strike="noStrike" baseline="0" smtClean="0">
                <a:latin typeface="Segoe"/>
                <a:ea typeface="ＭＳ ゴシック"/>
              </a:rPr>
              <a:t>, click the </a:t>
            </a:r>
            <a:br>
              <a:rPr lang="en-US" b="0" i="0" u="none" strike="noStrike" baseline="0" smtClean="0">
                <a:latin typeface="Segoe"/>
                <a:ea typeface="ＭＳ ゴシック"/>
              </a:rPr>
            </a:br>
            <a:r>
              <a:rPr lang="en-US" b="1" i="0" u="none" strike="noStrike" baseline="0" smtClean="0">
                <a:latin typeface="Segoe"/>
                <a:ea typeface="ＭＳ ゴシック"/>
              </a:rPr>
              <a:t>INSERT</a:t>
            </a:r>
            <a:r>
              <a:rPr lang="en-US" b="0" i="0" u="none" strike="noStrike" baseline="0" smtClean="0">
                <a:latin typeface="Segoe"/>
                <a:ea typeface="ＭＳ ゴシック"/>
              </a:rPr>
              <a:t> tab, and click </a:t>
            </a:r>
            <a:br>
              <a:rPr lang="en-US" b="0" i="0" u="none" strike="noStrike" baseline="0" smtClean="0">
                <a:latin typeface="Segoe"/>
                <a:ea typeface="ＭＳ ゴシック"/>
              </a:rPr>
            </a:br>
            <a:r>
              <a:rPr lang="en-US" b="1" i="0" u="none" strike="noStrike" baseline="0" smtClean="0">
                <a:latin typeface="Segoe"/>
                <a:ea typeface="ＭＳ ゴシック"/>
              </a:rPr>
              <a:t>Pie</a:t>
            </a:r>
            <a:r>
              <a:rPr lang="en-US" b="0" i="0" u="none" strike="noStrike" baseline="0" smtClean="0">
                <a:latin typeface="Segoe"/>
                <a:ea typeface="ＭＳ ゴシック"/>
              </a:rPr>
              <a:t> in the Charts group. </a:t>
            </a:r>
            <a:br>
              <a:rPr lang="en-US" b="0" i="0" u="none" strike="noStrike" baseline="0" smtClean="0">
                <a:latin typeface="Segoe"/>
                <a:ea typeface="ＭＳ ゴシック"/>
              </a:rPr>
            </a:br>
            <a:r>
              <a:rPr lang="en-US" b="0" i="0" u="none" strike="noStrike" baseline="0" smtClean="0">
                <a:latin typeface="Segoe"/>
                <a:ea typeface="ＭＳ ゴシック"/>
              </a:rPr>
              <a:t>Click the </a:t>
            </a:r>
            <a:r>
              <a:rPr lang="en-US" b="1" i="0" u="none" strike="noStrike" baseline="0" smtClean="0">
                <a:latin typeface="Segoe"/>
                <a:ea typeface="ＭＳ ゴシック"/>
              </a:rPr>
              <a:t>first</a:t>
            </a:r>
            <a:r>
              <a:rPr lang="en-US" b="0" i="0" u="none" strike="noStrike" baseline="0" smtClean="0">
                <a:latin typeface="Segoe"/>
                <a:ea typeface="ＭＳ ゴシック"/>
              </a:rPr>
              <a:t> 2-D Pie </a:t>
            </a:r>
            <a:br>
              <a:rPr lang="en-US" b="0" i="0" u="none" strike="noStrike" baseline="0" smtClean="0">
                <a:latin typeface="Segoe"/>
                <a:ea typeface="ＭＳ ゴシック"/>
              </a:rPr>
            </a:br>
            <a:r>
              <a:rPr lang="en-US" b="0" i="0" u="none" strike="noStrike" baseline="0" smtClean="0">
                <a:latin typeface="Segoe"/>
                <a:ea typeface="ＭＳ ゴシック"/>
              </a:rPr>
              <a:t>chart. As illustrated at</a:t>
            </a:r>
            <a:br>
              <a:rPr lang="en-US" b="0" i="0" u="none" strike="noStrike" baseline="0" smtClean="0">
                <a:latin typeface="Segoe"/>
                <a:ea typeface="ＭＳ ゴシック"/>
              </a:rPr>
            </a:br>
            <a:r>
              <a:rPr lang="en-US" b="0" i="0" u="none" strike="noStrike" baseline="0" smtClean="0">
                <a:latin typeface="Segoe"/>
                <a:ea typeface="ＭＳ ゴシック"/>
              </a:rPr>
              <a:t>right, the data is clearly </a:t>
            </a:r>
            <a:br>
              <a:rPr lang="en-US" b="0" i="0" u="none" strike="noStrike" baseline="0" smtClean="0">
                <a:latin typeface="Segoe"/>
                <a:ea typeface="ＭＳ ゴシック"/>
              </a:rPr>
            </a:br>
            <a:r>
              <a:rPr lang="en-US" b="0" i="0" u="none" strike="noStrike" baseline="0" smtClean="0">
                <a:latin typeface="Segoe"/>
                <a:ea typeface="ＭＳ ゴシック"/>
              </a:rPr>
              <a:t>identified with a title </a:t>
            </a:r>
            <a:br>
              <a:rPr lang="en-US" b="0" i="0" u="none" strike="noStrike" baseline="0" smtClean="0">
                <a:latin typeface="Segoe"/>
                <a:ea typeface="ＭＳ ゴシック"/>
              </a:rPr>
            </a:br>
            <a:r>
              <a:rPr lang="en-US" b="0" i="0" u="none" strike="noStrike" baseline="0" smtClean="0">
                <a:latin typeface="Segoe"/>
                <a:ea typeface="ＭＳ ゴシック"/>
              </a:rPr>
              <a:t>and a label for each </a:t>
            </a:r>
            <a:br>
              <a:rPr lang="en-US" b="0" i="0" u="none" strike="noStrike" baseline="0" smtClean="0">
                <a:latin typeface="Segoe"/>
                <a:ea typeface="ＭＳ ゴシック"/>
              </a:rPr>
            </a:br>
            <a:r>
              <a:rPr lang="en-US" b="0" i="0" u="none" strike="noStrike" baseline="0" smtClean="0">
                <a:latin typeface="Segoe"/>
                <a:ea typeface="ＭＳ ゴシック"/>
              </a:rPr>
              <a:t>colored slice of the pie.</a:t>
            </a:r>
          </a:p>
          <a:p>
            <a:pPr lvl="1" rtl="0">
              <a:buAutoNum type="arabicPeriod" startAt="9"/>
            </a:pPr>
            <a:r>
              <a:rPr lang="en-US" b="0" i="0" u="none" strike="noStrike" baseline="0" smtClean="0">
                <a:latin typeface="Segoe"/>
                <a:ea typeface="ＭＳ ゴシック"/>
              </a:rPr>
              <a:t>Move the mouse pointer to a blank spot within the chart and drag the chart to move it below the data.</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7</a:t>
            </a:fld>
            <a:endParaRPr lang="en-US" dirty="0"/>
          </a:p>
        </p:txBody>
      </p:sp>
      <p:pic>
        <p:nvPicPr>
          <p:cNvPr id="7" name="Picture 6" descr="1203.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44461" y="1676401"/>
            <a:ext cx="4116482" cy="2746126"/>
          </a:xfrm>
          <a:prstGeom prst="rect">
            <a:avLst/>
          </a:prstGeom>
        </p:spPr>
      </p:pic>
    </p:spTree>
    <p:extLst>
      <p:ext uri="{BB962C8B-B14F-4D97-AF65-F5344CB8AC3E}">
        <p14:creationId xmlns:p14="http://schemas.microsoft.com/office/powerpoint/2010/main" val="313401602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33"/>
                </a:solidFill>
                <a:latin typeface="Segoe"/>
                <a:ea typeface="ＭＳ ゴシック"/>
              </a:rPr>
              <a:t>Step by Step: Apply Conditional Formatting </a:t>
            </a:r>
          </a:p>
        </p:txBody>
      </p:sp>
      <p:sp>
        <p:nvSpPr>
          <p:cNvPr id="3" name="Text Placeholder 2"/>
          <p:cNvSpPr>
            <a:spLocks noGrp="1"/>
          </p:cNvSpPr>
          <p:nvPr>
            <p:ph type="body" idx="1"/>
          </p:nvPr>
        </p:nvSpPr>
        <p:spPr/>
        <p:txBody>
          <a:bodyPr/>
          <a:lstStyle/>
          <a:p>
            <a:pPr lvl="1" rtl="0">
              <a:buFont typeface="+mj-lt"/>
              <a:buAutoNum type="arabicPeriod" startAt="3"/>
            </a:pPr>
            <a:r>
              <a:rPr lang="en-US" sz="2000" b="0" i="0" u="none" strike="noStrike" baseline="0" smtClean="0">
                <a:latin typeface="Segoe"/>
                <a:ea typeface="ＭＳ ゴシック"/>
              </a:rPr>
              <a:t>Click the </a:t>
            </a:r>
            <a:r>
              <a:rPr lang="en-US" sz="2000" b="1" i="0" u="none" strike="noStrike" baseline="0" smtClean="0">
                <a:latin typeface="Segoe"/>
                <a:ea typeface="ＭＳ ゴシック"/>
              </a:rPr>
              <a:t>Color Scale</a:t>
            </a:r>
            <a:r>
              <a:rPr lang="en-US" sz="2000" b="0" i="0" u="none" strike="noStrike" baseline="0" smtClean="0">
                <a:latin typeface="Segoe"/>
                <a:ea typeface="ＭＳ ゴシック"/>
              </a:rPr>
              <a:t> option to make this choice. Click in a cell outside the range so the formatting is clearer. The worksheet is formatted (below) with the highest values in green with the highest value in dark green. The lowest values are in red.</a:t>
            </a:r>
          </a:p>
          <a:p>
            <a:pPr lvl="1" rtl="0">
              <a:buAutoNum type="arabicPeriod" startAt="3"/>
            </a:pPr>
            <a:r>
              <a:rPr lang="en-US" sz="2000" b="0" i="0" u="none" strike="noStrike" baseline="0" smtClean="0">
                <a:latin typeface="Segoe"/>
                <a:ea typeface="ＭＳ ゴシック"/>
              </a:rPr>
              <a:t>If the value is close to the highest or lowest value, the color or the cell is less dark. As the values move away from the value, the color becomes lighter.</a:t>
            </a:r>
          </a:p>
          <a:p>
            <a:pPr lvl="1" rtl="0">
              <a:buAutoNum type="arabicPeriod" startAt="3"/>
            </a:pPr>
            <a:r>
              <a:rPr lang="en-US" sz="2000" i="0" u="none" strike="noStrike" baseline="0" smtClean="0">
                <a:latin typeface="Segoe"/>
                <a:ea typeface="ＭＳ ゴシック"/>
              </a:rPr>
              <a:t> </a:t>
            </a:r>
            <a:r>
              <a:rPr lang="en-US" sz="2000" b="1" i="0" u="none" strike="noStrike" baseline="0" smtClean="0">
                <a:latin typeface="Segoe"/>
                <a:ea typeface="ＭＳ ゴシック"/>
              </a:rPr>
              <a:t>SAVE</a:t>
            </a:r>
            <a:r>
              <a:rPr lang="en-US" sz="2000" b="0" i="0" u="none" strike="noStrike" baseline="0" smtClean="0">
                <a:latin typeface="Segoe"/>
                <a:ea typeface="ＭＳ ゴシック"/>
              </a:rPr>
              <a:t> and </a:t>
            </a:r>
            <a:r>
              <a:rPr lang="en-US" sz="2000" b="1" i="0" u="none" strike="noStrike" baseline="0" smtClean="0">
                <a:latin typeface="Segoe"/>
                <a:ea typeface="ＭＳ ゴシック"/>
              </a:rPr>
              <a:t>CLOSE</a:t>
            </a:r>
            <a:r>
              <a:rPr lang="en-US" sz="2000" b="0" i="0" u="none" strike="noStrike" baseline="0" smtClean="0">
                <a:latin typeface="Segoe"/>
                <a:ea typeface="ＭＳ ゴシック"/>
              </a:rPr>
              <a:t> the workbook.</a:t>
            </a:r>
          </a:p>
          <a:p>
            <a:pPr lvl="0" rtl="0"/>
            <a:r>
              <a:rPr lang="en-US" sz="2000" b="1" i="0" u="none" strike="noStrike" baseline="0" smtClean="0">
                <a:latin typeface="Segoe"/>
                <a:ea typeface="ＭＳ ゴシック"/>
              </a:rPr>
              <a:t>PAUSE. LEAVE</a:t>
            </a:r>
            <a:r>
              <a:rPr lang="en-US" sz="2000" b="0" i="0" u="none" strike="noStrike" baseline="0" smtClean="0">
                <a:latin typeface="Segoe"/>
                <a:ea typeface="ＭＳ ゴシック"/>
              </a:rPr>
              <a:t> Excel open for the next exercise.</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70</a:t>
            </a:fld>
            <a:endParaRPr lang="en-US" dirty="0"/>
          </a:p>
        </p:txBody>
      </p:sp>
      <p:pic>
        <p:nvPicPr>
          <p:cNvPr id="7" name="Picture 6" descr="124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6323" y="4648200"/>
            <a:ext cx="7271354" cy="1626006"/>
          </a:xfrm>
          <a:prstGeom prst="rect">
            <a:avLst/>
          </a:prstGeom>
        </p:spPr>
      </p:pic>
    </p:spTree>
    <p:extLst>
      <p:ext uri="{BB962C8B-B14F-4D97-AF65-F5344CB8AC3E}">
        <p14:creationId xmlns:p14="http://schemas.microsoft.com/office/powerpoint/2010/main" val="202253449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33"/>
                </a:solidFill>
                <a:latin typeface="Segoe"/>
                <a:ea typeface="ＭＳ ゴシック"/>
              </a:rPr>
              <a:t>Step by Step: Create a Basic PivotTable</a:t>
            </a:r>
          </a:p>
        </p:txBody>
      </p:sp>
      <p:sp>
        <p:nvSpPr>
          <p:cNvPr id="3" name="Text Placeholder 2"/>
          <p:cNvSpPr>
            <a:spLocks noGrp="1"/>
          </p:cNvSpPr>
          <p:nvPr>
            <p:ph type="body" idx="1"/>
          </p:nvPr>
        </p:nvSpPr>
        <p:spPr/>
        <p:txBody>
          <a:bodyPr/>
          <a:lstStyle/>
          <a:p>
            <a:pPr lvl="0" rtl="0"/>
            <a:r>
              <a:rPr lang="en-US" b="1" i="0" u="none" strike="noStrike" baseline="0" smtClean="0">
                <a:latin typeface="Segoe"/>
                <a:ea typeface="ＭＳ ゴシック"/>
              </a:rPr>
              <a:t>GET READY</a:t>
            </a:r>
            <a:r>
              <a:rPr lang="en-US" b="1" i="0" u="none" strike="noStrike" baseline="0" smtClean="0">
                <a:latin typeface="Times New Roman"/>
                <a:ea typeface="ＭＳ ゴシック"/>
              </a:rPr>
              <a:t>.</a:t>
            </a:r>
            <a:r>
              <a:rPr lang="en-US" b="0" i="0" u="none" strike="noStrike" baseline="0" smtClean="0">
                <a:latin typeface="Segoe"/>
                <a:ea typeface="ＭＳ ゴシック"/>
              </a:rPr>
              <a:t> </a:t>
            </a:r>
            <a:r>
              <a:rPr lang="en-US" b="1" i="0" u="none" strike="noStrike" baseline="0" smtClean="0">
                <a:latin typeface="Segoe"/>
                <a:ea typeface="ＭＳ ゴシック"/>
              </a:rPr>
              <a:t>OPEN</a:t>
            </a:r>
            <a:r>
              <a:rPr lang="en-US" b="0" i="0" u="none" strike="noStrike" baseline="0" smtClean="0">
                <a:latin typeface="Segoe"/>
                <a:ea typeface="ＭＳ ゴシック"/>
              </a:rPr>
              <a:t> </a:t>
            </a:r>
            <a:r>
              <a:rPr lang="en-US" b="1" i="1" u="none" strike="noStrike" baseline="0" smtClean="0">
                <a:latin typeface="Segoe"/>
                <a:ea typeface="ＭＳ ゴシック"/>
              </a:rPr>
              <a:t>12 School Test Data</a:t>
            </a:r>
            <a:r>
              <a:rPr lang="en-US" b="1" i="1" u="none" strike="noStrike" baseline="0" smtClean="0">
                <a:solidFill>
                  <a:srgbClr val="FF0000"/>
                </a:solidFill>
                <a:latin typeface="Times New Roman"/>
                <a:ea typeface="ＭＳ ゴシック"/>
              </a:rPr>
              <a:t> </a:t>
            </a:r>
            <a:r>
              <a:rPr lang="en-US" b="0" i="0" u="none" strike="noStrike" baseline="0" smtClean="0">
                <a:latin typeface="Segoe"/>
                <a:ea typeface="ＭＳ ゴシック"/>
              </a:rPr>
              <a:t>from the student data files.</a:t>
            </a:r>
          </a:p>
          <a:p>
            <a:pPr lvl="1" rtl="0"/>
            <a:r>
              <a:rPr lang="en-US" b="0" i="0" u="none" strike="noStrike" baseline="0" smtClean="0">
                <a:latin typeface="Segoe"/>
                <a:ea typeface="ＭＳ ゴシック"/>
              </a:rPr>
              <a:t>Click cell </a:t>
            </a:r>
            <a:r>
              <a:rPr lang="en-US" b="1" i="0" u="none" strike="noStrike" baseline="0" smtClean="0">
                <a:latin typeface="Segoe"/>
                <a:ea typeface="ＭＳ ゴシック"/>
              </a:rPr>
              <a:t>A1</a:t>
            </a:r>
            <a:r>
              <a:rPr lang="en-US" b="0" i="0" u="none" strike="noStrike" baseline="0" smtClean="0">
                <a:latin typeface="Segoe"/>
                <a:ea typeface="ＭＳ ゴシック"/>
              </a:rPr>
              <a:t>. Press </a:t>
            </a:r>
            <a:r>
              <a:rPr lang="en-US" b="1" i="0" u="none" strike="noStrike" baseline="0" smtClean="0">
                <a:latin typeface="Segoe"/>
                <a:ea typeface="ＭＳ ゴシック"/>
              </a:rPr>
              <a:t>End</a:t>
            </a:r>
            <a:r>
              <a:rPr lang="en-US" b="0" i="0" u="none" strike="noStrike" baseline="0" smtClean="0">
                <a:latin typeface="Segoe"/>
                <a:ea typeface="ＭＳ ゴシック"/>
              </a:rPr>
              <a:t> and then press the </a:t>
            </a:r>
            <a:r>
              <a:rPr lang="en-US" b="1" i="0" u="none" strike="noStrike" baseline="0" smtClean="0">
                <a:latin typeface="Segoe"/>
                <a:ea typeface="ＭＳ ゴシック"/>
              </a:rPr>
              <a:t>down arrow</a:t>
            </a:r>
            <a:r>
              <a:rPr lang="en-US" b="0" i="0" u="none" strike="noStrike" baseline="0" smtClean="0">
                <a:latin typeface="Segoe"/>
                <a:ea typeface="ＭＳ ゴシック"/>
              </a:rPr>
              <a:t>. Notice that there are 139,129 rows of data.</a:t>
            </a:r>
          </a:p>
          <a:p>
            <a:pPr lvl="1" rtl="0"/>
            <a:r>
              <a:rPr lang="en-US" b="0" i="0" u="none" strike="noStrike" baseline="0" smtClean="0">
                <a:latin typeface="Segoe"/>
                <a:ea typeface="ＭＳ ゴシック"/>
              </a:rPr>
              <a:t>Press </a:t>
            </a:r>
            <a:r>
              <a:rPr lang="en-US" b="1" i="0" u="none" strike="noStrike" baseline="0" smtClean="0">
                <a:latin typeface="Segoe"/>
                <a:ea typeface="ＭＳ ゴシック"/>
              </a:rPr>
              <a:t>Ctrl + Home</a:t>
            </a:r>
            <a:r>
              <a:rPr lang="en-US" b="0" i="0" u="none" strike="noStrike" baseline="0" smtClean="0">
                <a:latin typeface="Segoe"/>
                <a:ea typeface="ＭＳ ゴシック"/>
              </a:rPr>
              <a:t> to return to the top of the worksheet.</a:t>
            </a:r>
          </a:p>
          <a:p>
            <a:pPr lvl="1" rtl="0"/>
            <a:r>
              <a:rPr lang="en-US" b="0" i="0" u="none" strike="noStrike" baseline="0" smtClean="0">
                <a:latin typeface="Segoe"/>
                <a:ea typeface="ＭＳ ゴシック"/>
              </a:rPr>
              <a:t>On the </a:t>
            </a:r>
            <a:r>
              <a:rPr lang="en-US" b="1" i="0" u="none" strike="noStrike" baseline="0" smtClean="0">
                <a:latin typeface="Segoe"/>
                <a:ea typeface="ＭＳ ゴシック"/>
              </a:rPr>
              <a:t>INSERT</a:t>
            </a:r>
            <a:r>
              <a:rPr lang="en-US" b="0" i="0" u="none" strike="noStrike" baseline="0" smtClean="0">
                <a:latin typeface="Segoe"/>
                <a:ea typeface="ＭＳ ゴシック"/>
              </a:rPr>
              <a:t> tab, click the </a:t>
            </a:r>
            <a:r>
              <a:rPr lang="en-US" b="1" i="0" u="none" strike="noStrike" baseline="0" smtClean="0">
                <a:latin typeface="Segoe"/>
                <a:ea typeface="ＭＳ ゴシック"/>
              </a:rPr>
              <a:t>Recommended PivotTables</a:t>
            </a:r>
            <a:r>
              <a:rPr lang="en-US" b="0" i="0" u="none" strike="noStrike" baseline="0" smtClean="0">
                <a:latin typeface="Segoe"/>
                <a:ea typeface="ＭＳ ゴシック"/>
              </a:rPr>
              <a:t> button.</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71</a:t>
            </a:fld>
            <a:endParaRPr lang="en-US" dirty="0"/>
          </a:p>
        </p:txBody>
      </p:sp>
    </p:spTree>
    <p:extLst>
      <p:ext uri="{BB962C8B-B14F-4D97-AF65-F5344CB8AC3E}">
        <p14:creationId xmlns:p14="http://schemas.microsoft.com/office/powerpoint/2010/main" val="28068053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33"/>
                </a:solidFill>
                <a:latin typeface="Segoe"/>
                <a:ea typeface="ＭＳ ゴシック"/>
              </a:rPr>
              <a:t>Step by Step: Create a Basic PivotTable</a:t>
            </a:r>
          </a:p>
        </p:txBody>
      </p:sp>
      <p:sp>
        <p:nvSpPr>
          <p:cNvPr id="3" name="Text Placeholder 2"/>
          <p:cNvSpPr>
            <a:spLocks noGrp="1"/>
          </p:cNvSpPr>
          <p:nvPr>
            <p:ph type="body" idx="1"/>
          </p:nvPr>
        </p:nvSpPr>
        <p:spPr/>
        <p:txBody>
          <a:bodyPr/>
          <a:lstStyle/>
          <a:p>
            <a:pPr lvl="1" rtl="0">
              <a:buFont typeface="+mj-lt"/>
              <a:buAutoNum type="arabicPeriod" startAt="4"/>
            </a:pPr>
            <a:r>
              <a:rPr lang="en-US" b="0" i="0" u="none" strike="noStrike" baseline="0" smtClean="0">
                <a:latin typeface="Segoe"/>
                <a:ea typeface="ＭＳ ゴシック"/>
              </a:rPr>
              <a:t>Scroll to the bottom and click </a:t>
            </a:r>
            <a:r>
              <a:rPr lang="en-US" b="1" i="0" u="none" strike="noStrike" baseline="0" smtClean="0">
                <a:latin typeface="Segoe"/>
                <a:ea typeface="ＭＳ ゴシック"/>
              </a:rPr>
              <a:t>Count of ScaleScore by Proficiency Level </a:t>
            </a:r>
            <a:r>
              <a:rPr lang="en-US" b="0" i="0" u="none" strike="noStrike" baseline="0" smtClean="0">
                <a:latin typeface="Segoe"/>
                <a:ea typeface="ＭＳ ゴシック"/>
              </a:rPr>
              <a:t>(below).</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72</a:t>
            </a:fld>
            <a:endParaRPr lang="en-US" dirty="0"/>
          </a:p>
        </p:txBody>
      </p:sp>
      <p:pic>
        <p:nvPicPr>
          <p:cNvPr id="7" name="Picture 6" descr="124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40063" y="2557440"/>
            <a:ext cx="6463874" cy="3580362"/>
          </a:xfrm>
          <a:prstGeom prst="rect">
            <a:avLst/>
          </a:prstGeom>
        </p:spPr>
      </p:pic>
    </p:spTree>
    <p:extLst>
      <p:ext uri="{BB962C8B-B14F-4D97-AF65-F5344CB8AC3E}">
        <p14:creationId xmlns:p14="http://schemas.microsoft.com/office/powerpoint/2010/main" val="117733831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33"/>
                </a:solidFill>
                <a:latin typeface="Segoe"/>
                <a:ea typeface="ＭＳ ゴシック"/>
              </a:rPr>
              <a:t>Step by Step: Create a Basic PivotTable</a:t>
            </a:r>
          </a:p>
        </p:txBody>
      </p:sp>
      <p:sp>
        <p:nvSpPr>
          <p:cNvPr id="3" name="Text Placeholder 2"/>
          <p:cNvSpPr>
            <a:spLocks noGrp="1"/>
          </p:cNvSpPr>
          <p:nvPr>
            <p:ph type="body" idx="1"/>
          </p:nvPr>
        </p:nvSpPr>
        <p:spPr/>
        <p:txBody>
          <a:bodyPr/>
          <a:lstStyle/>
          <a:p>
            <a:pPr lvl="1" rtl="0">
              <a:buFont typeface="+mj-lt"/>
              <a:buAutoNum type="arabicPeriod" startAt="5"/>
            </a:pPr>
            <a:r>
              <a:rPr lang="en-US" sz="2000" b="0" i="0" u="none" strike="noStrike" baseline="0" smtClean="0">
                <a:latin typeface="Segoe"/>
                <a:ea typeface="ＭＳ ゴシック"/>
              </a:rPr>
              <a:t>Click </a:t>
            </a:r>
            <a:r>
              <a:rPr lang="en-US" sz="2000" b="1" i="0" u="none" strike="noStrike" baseline="0" smtClean="0">
                <a:latin typeface="Segoe"/>
                <a:ea typeface="ＭＳ ゴシック"/>
              </a:rPr>
              <a:t>OK</a:t>
            </a:r>
            <a:r>
              <a:rPr lang="en-US" sz="2000" b="0" i="0" u="none" strike="noStrike" baseline="0" smtClean="0">
                <a:latin typeface="Segoe"/>
                <a:ea typeface="ＭＳ ゴシック"/>
              </a:rPr>
              <a:t> and </a:t>
            </a:r>
            <a:r>
              <a:rPr lang="en-US" sz="2000" b="1" i="0" u="none" strike="noStrike" baseline="0" smtClean="0">
                <a:latin typeface="Segoe"/>
                <a:ea typeface="ＭＳ ゴシック"/>
              </a:rPr>
              <a:t>NAME</a:t>
            </a:r>
            <a:r>
              <a:rPr lang="en-US" sz="2000" b="0" i="0" u="none" strike="noStrike" baseline="0" smtClean="0">
                <a:latin typeface="Segoe"/>
                <a:ea typeface="ＭＳ ゴシック"/>
              </a:rPr>
              <a:t> the new sheet </a:t>
            </a:r>
            <a:r>
              <a:rPr lang="en-US" sz="2000" b="1" i="0" u="none" strike="noStrike" baseline="0" smtClean="0">
                <a:latin typeface="Segoe"/>
                <a:ea typeface="ＭＳ ゴシック"/>
              </a:rPr>
              <a:t>Count</a:t>
            </a:r>
            <a:r>
              <a:rPr lang="en-US" sz="2000" b="0" i="0" u="none" strike="noStrike" baseline="0" smtClean="0">
                <a:latin typeface="Segoe"/>
                <a:ea typeface="ＭＳ ゴシック"/>
              </a:rPr>
              <a:t>. The PivotTable Fields pane opens on the right side of your screen and the data appears on the worksheet (below). Notice that the data for No Score is blank. You </a:t>
            </a:r>
            <a:br>
              <a:rPr lang="en-US" sz="2000" b="0" i="0" u="none" strike="noStrike" baseline="0" smtClean="0">
                <a:latin typeface="Segoe"/>
                <a:ea typeface="ＭＳ ゴシック"/>
              </a:rPr>
            </a:br>
            <a:r>
              <a:rPr lang="en-US" sz="2000" b="0" i="0" u="none" strike="noStrike" baseline="0" smtClean="0">
                <a:latin typeface="Segoe"/>
                <a:ea typeface="ＭＳ ゴシック"/>
              </a:rPr>
              <a:t>will want to change </a:t>
            </a:r>
            <a:br>
              <a:rPr lang="en-US" sz="2000" b="0" i="0" u="none" strike="noStrike" baseline="0" smtClean="0">
                <a:latin typeface="Segoe"/>
                <a:ea typeface="ＭＳ ゴシック"/>
              </a:rPr>
            </a:br>
            <a:r>
              <a:rPr lang="en-US" sz="2000" b="0" i="0" u="none" strike="noStrike" baseline="0" smtClean="0">
                <a:latin typeface="Segoe"/>
                <a:ea typeface="ＭＳ ゴシック"/>
              </a:rPr>
              <a:t>the field to count to </a:t>
            </a:r>
            <a:br>
              <a:rPr lang="en-US" sz="2000" b="0" i="0" u="none" strike="noStrike" baseline="0" smtClean="0">
                <a:latin typeface="Segoe"/>
                <a:ea typeface="ＭＳ ゴシック"/>
              </a:rPr>
            </a:br>
            <a:r>
              <a:rPr lang="en-US" sz="2000" b="0" i="0" u="none" strike="noStrike" baseline="0" smtClean="0">
                <a:latin typeface="Segoe"/>
                <a:ea typeface="ＭＳ ゴシック"/>
              </a:rPr>
              <a:t>a field that has data. </a:t>
            </a:r>
            <a:br>
              <a:rPr lang="en-US" sz="2000" b="0" i="0" u="none" strike="noStrike" baseline="0" smtClean="0">
                <a:latin typeface="Segoe"/>
                <a:ea typeface="ＭＳ ゴシック"/>
              </a:rPr>
            </a:br>
            <a:r>
              <a:rPr lang="en-US" sz="2000" b="0" i="0" u="none" strike="noStrike" baseline="0" smtClean="0">
                <a:latin typeface="Segoe"/>
                <a:ea typeface="ＭＳ ゴシック"/>
              </a:rPr>
              <a:t>If you look back on </a:t>
            </a:r>
            <a:br>
              <a:rPr lang="en-US" sz="2000" b="0" i="0" u="none" strike="noStrike" baseline="0" smtClean="0">
                <a:latin typeface="Segoe"/>
                <a:ea typeface="ＭＳ ゴシック"/>
              </a:rPr>
            </a:br>
            <a:r>
              <a:rPr lang="en-US" sz="2000" b="0" i="0" u="none" strike="noStrike" baseline="0" smtClean="0">
                <a:latin typeface="Segoe"/>
                <a:ea typeface="ＭＳ ゴシック"/>
              </a:rPr>
              <a:t>the Data tab, every </a:t>
            </a:r>
            <a:br>
              <a:rPr lang="en-US" sz="2000" b="0" i="0" u="none" strike="noStrike" baseline="0" smtClean="0">
                <a:latin typeface="Segoe"/>
                <a:ea typeface="ＭＳ ゴシック"/>
              </a:rPr>
            </a:br>
            <a:r>
              <a:rPr lang="en-US" sz="2000" b="0" i="0" u="none" strike="noStrike" baseline="0" smtClean="0">
                <a:latin typeface="Segoe"/>
                <a:ea typeface="ＭＳ ゴシック"/>
              </a:rPr>
              <a:t>row is filled by a </a:t>
            </a:r>
            <a:br>
              <a:rPr lang="en-US" sz="2000" b="0" i="0" u="none" strike="noStrike" baseline="0" smtClean="0">
                <a:latin typeface="Segoe"/>
                <a:ea typeface="ＭＳ ゴシック"/>
              </a:rPr>
            </a:br>
            <a:r>
              <a:rPr lang="en-US" sz="2000" b="0" i="0" u="none" strike="noStrike" baseline="0" smtClean="0">
                <a:latin typeface="Segoe"/>
                <a:ea typeface="ＭＳ ゴシック"/>
              </a:rPr>
              <a:t>grade so you can use </a:t>
            </a:r>
            <a:br>
              <a:rPr lang="en-US" sz="2000" b="0" i="0" u="none" strike="noStrike" baseline="0" smtClean="0">
                <a:latin typeface="Segoe"/>
                <a:ea typeface="ＭＳ ゴシック"/>
              </a:rPr>
            </a:br>
            <a:r>
              <a:rPr lang="en-US" sz="2000" b="0" i="0" u="none" strike="noStrike" baseline="0" smtClean="0">
                <a:latin typeface="Segoe"/>
                <a:ea typeface="ＭＳ ゴシック"/>
              </a:rPr>
              <a:t>this column so every </a:t>
            </a:r>
            <a:br>
              <a:rPr lang="en-US" sz="2000" b="0" i="0" u="none" strike="noStrike" baseline="0" smtClean="0">
                <a:latin typeface="Segoe"/>
                <a:ea typeface="ＭＳ ゴシック"/>
              </a:rPr>
            </a:br>
            <a:r>
              <a:rPr lang="en-US" sz="2000" b="0" i="0" u="none" strike="noStrike" baseline="0" smtClean="0">
                <a:latin typeface="Segoe"/>
                <a:ea typeface="ＭＳ ゴシック"/>
              </a:rPr>
              <a:t>row is counted.</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73</a:t>
            </a:fld>
            <a:endParaRPr lang="en-US" dirty="0"/>
          </a:p>
        </p:txBody>
      </p:sp>
      <p:pic>
        <p:nvPicPr>
          <p:cNvPr id="7" name="Picture 6" descr="124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62400" y="2790360"/>
            <a:ext cx="4495862" cy="2811078"/>
          </a:xfrm>
          <a:prstGeom prst="rect">
            <a:avLst/>
          </a:prstGeom>
        </p:spPr>
      </p:pic>
    </p:spTree>
    <p:extLst>
      <p:ext uri="{BB962C8B-B14F-4D97-AF65-F5344CB8AC3E}">
        <p14:creationId xmlns:p14="http://schemas.microsoft.com/office/powerpoint/2010/main" val="88258149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33"/>
                </a:solidFill>
                <a:latin typeface="Segoe"/>
                <a:ea typeface="ＭＳ ゴシック"/>
              </a:rPr>
              <a:t>Step by Step: Create a Basic PivotTable</a:t>
            </a:r>
          </a:p>
        </p:txBody>
      </p:sp>
      <p:sp>
        <p:nvSpPr>
          <p:cNvPr id="3" name="Text Placeholder 2"/>
          <p:cNvSpPr>
            <a:spLocks noGrp="1"/>
          </p:cNvSpPr>
          <p:nvPr>
            <p:ph type="body" idx="1"/>
          </p:nvPr>
        </p:nvSpPr>
        <p:spPr/>
        <p:txBody>
          <a:bodyPr/>
          <a:lstStyle/>
          <a:p>
            <a:pPr lvl="1" rtl="0">
              <a:buFont typeface="+mj-lt"/>
              <a:buAutoNum type="arabicPeriod" startAt="6"/>
            </a:pPr>
            <a:r>
              <a:rPr lang="en-US" b="0" i="0" u="none" strike="noStrike" baseline="0" smtClean="0">
                <a:latin typeface="Segoe"/>
                <a:ea typeface="ＭＳ ゴシック"/>
              </a:rPr>
              <a:t>Return to the Counts sheet and drag the </a:t>
            </a:r>
            <a:r>
              <a:rPr lang="en-US" b="1" i="0" u="none" strike="noStrike" baseline="0" smtClean="0">
                <a:latin typeface="Segoe"/>
                <a:ea typeface="ＭＳ ゴシック"/>
              </a:rPr>
              <a:t>Grade</a:t>
            </a:r>
            <a:r>
              <a:rPr lang="en-US" b="0" i="0" u="none" strike="noStrike" baseline="0" smtClean="0">
                <a:latin typeface="Segoe"/>
                <a:ea typeface="ＭＳ ゴシック"/>
              </a:rPr>
              <a:t> field in the PivotTable Fields pane down to the VALUES section. </a:t>
            </a:r>
          </a:p>
          <a:p>
            <a:pPr lvl="1" rtl="0">
              <a:buAutoNum type="arabicPeriod" startAt="6"/>
            </a:pPr>
            <a:r>
              <a:rPr lang="en-US" b="0" i="0" u="none" strike="noStrike" baseline="0" smtClean="0">
                <a:latin typeface="Segoe"/>
                <a:ea typeface="ＭＳ ゴシック"/>
              </a:rPr>
              <a:t>Drag the </a:t>
            </a:r>
            <a:r>
              <a:rPr lang="en-US" b="1" i="0" u="none" strike="noStrike" baseline="0" smtClean="0">
                <a:latin typeface="Segoe"/>
                <a:ea typeface="ＭＳ ゴシック"/>
              </a:rPr>
              <a:t>Count of ScaleScore</a:t>
            </a:r>
            <a:r>
              <a:rPr lang="en-US" b="0" i="0" u="none" strike="noStrike" baseline="0" smtClean="0">
                <a:latin typeface="Segoe"/>
                <a:ea typeface="ＭＳ ゴシック"/>
              </a:rPr>
              <a:t> from the VALUES section into the worksheet to remove it. Notice that the No Score row now counts each missing score.</a:t>
            </a:r>
          </a:p>
          <a:p>
            <a:pPr lvl="1" rtl="0">
              <a:buAutoNum type="arabicPeriod" startAt="6"/>
            </a:pPr>
            <a:r>
              <a:rPr lang="en-US" b="0" i="0" u="none" strike="noStrike" baseline="0" smtClean="0">
                <a:latin typeface="Segoe"/>
                <a:ea typeface="ＭＳ ゴシック"/>
              </a:rPr>
              <a:t>Drag the </a:t>
            </a:r>
            <a:r>
              <a:rPr lang="en-US" b="1" i="0" u="none" strike="noStrike" baseline="0" smtClean="0">
                <a:latin typeface="Segoe"/>
                <a:ea typeface="ＭＳ ゴシック"/>
              </a:rPr>
              <a:t>Grade</a:t>
            </a:r>
            <a:r>
              <a:rPr lang="en-US" b="0" i="0" u="none" strike="noStrike" baseline="0" smtClean="0">
                <a:latin typeface="Segoe"/>
                <a:ea typeface="ＭＳ ゴシック"/>
              </a:rPr>
              <a:t> field to the COLUMNS area. You'll see each grade summarized.</a:t>
            </a:r>
          </a:p>
          <a:p>
            <a:pPr lvl="1" rtl="0">
              <a:buAutoNum type="arabicPeriod" startAt="6"/>
            </a:pPr>
            <a:r>
              <a:rPr lang="en-US" b="0" i="0" u="none" strike="noStrike" baseline="0" smtClean="0">
                <a:latin typeface="Segoe"/>
                <a:ea typeface="ＭＳ ゴシック"/>
              </a:rPr>
              <a:t>Drag the </a:t>
            </a:r>
            <a:r>
              <a:rPr lang="en-US" b="1" i="0" u="none" strike="noStrike" baseline="0" smtClean="0">
                <a:latin typeface="Segoe"/>
                <a:ea typeface="ＭＳ ゴシック"/>
              </a:rPr>
              <a:t>Test</a:t>
            </a:r>
            <a:r>
              <a:rPr lang="en-US" b="0" i="0" u="none" strike="noStrike" baseline="0" smtClean="0">
                <a:latin typeface="Segoe"/>
                <a:ea typeface="ＭＳ ゴシック"/>
              </a:rPr>
              <a:t> field to the FILTERS area.</a:t>
            </a:r>
          </a:p>
          <a:p>
            <a:pPr lvl="1">
              <a:buFont typeface="+mj-lt"/>
              <a:buAutoNum type="arabicPeriod" startAt="6"/>
            </a:pPr>
            <a:r>
              <a:rPr lang="en-US">
                <a:latin typeface="Segoe"/>
                <a:ea typeface="ＭＳ ゴシック"/>
              </a:rPr>
              <a:t>Cell B1 currently shows </a:t>
            </a:r>
            <a:r>
              <a:rPr lang="en-US" i="1">
                <a:latin typeface="Segoe"/>
                <a:ea typeface="ＭＳ ゴシック"/>
              </a:rPr>
              <a:t>(All)</a:t>
            </a:r>
            <a:r>
              <a:rPr lang="en-US">
                <a:latin typeface="Segoe"/>
                <a:ea typeface="ＭＳ ゴシック"/>
              </a:rPr>
              <a:t>. Click the </a:t>
            </a:r>
            <a:r>
              <a:rPr lang="en-US" b="1">
                <a:latin typeface="Segoe"/>
                <a:ea typeface="ＭＳ ゴシック"/>
              </a:rPr>
              <a:t>Filter drop-down arrow,</a:t>
            </a:r>
            <a:r>
              <a:rPr lang="en-US">
                <a:latin typeface="Segoe"/>
                <a:ea typeface="ＭＳ ゴシック"/>
              </a:rPr>
              <a:t> choose </a:t>
            </a:r>
            <a:r>
              <a:rPr lang="en-US" b="1">
                <a:latin typeface="Segoe"/>
                <a:ea typeface="ＭＳ ゴシック"/>
              </a:rPr>
              <a:t>Math,</a:t>
            </a:r>
            <a:r>
              <a:rPr lang="en-US">
                <a:latin typeface="Segoe"/>
                <a:ea typeface="ＭＳ ゴシック"/>
              </a:rPr>
              <a:t> and click </a:t>
            </a:r>
            <a:r>
              <a:rPr lang="en-US" b="1">
                <a:latin typeface="Segoe"/>
                <a:ea typeface="ＭＳ ゴシック"/>
              </a:rPr>
              <a:t>OK</a:t>
            </a:r>
            <a:r>
              <a:rPr lang="en-US">
                <a:latin typeface="Times New Roman"/>
                <a:ea typeface="ＭＳ ゴシック"/>
              </a:rPr>
              <a:t>.</a:t>
            </a:r>
          </a:p>
          <a:p>
            <a:pPr lvl="1" rtl="0">
              <a:buAutoNum type="arabicPeriod" startAt="6"/>
            </a:pPr>
            <a:endParaRPr lang="en-US" b="0" i="0" u="none" strike="noStrike" baseline="0" smtClean="0">
              <a:latin typeface="Segoe"/>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74</a:t>
            </a:fld>
            <a:endParaRPr lang="en-US" dirty="0"/>
          </a:p>
        </p:txBody>
      </p:sp>
    </p:spTree>
    <p:extLst>
      <p:ext uri="{BB962C8B-B14F-4D97-AF65-F5344CB8AC3E}">
        <p14:creationId xmlns:p14="http://schemas.microsoft.com/office/powerpoint/2010/main" val="408012940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33"/>
                </a:solidFill>
                <a:latin typeface="Segoe"/>
                <a:ea typeface="ＭＳ ゴシック"/>
              </a:rPr>
              <a:t>Step by Step: Create a Basic PivotTable</a:t>
            </a:r>
          </a:p>
        </p:txBody>
      </p:sp>
      <p:sp>
        <p:nvSpPr>
          <p:cNvPr id="3" name="Text Placeholder 2"/>
          <p:cNvSpPr>
            <a:spLocks noGrp="1"/>
          </p:cNvSpPr>
          <p:nvPr>
            <p:ph type="body" idx="1"/>
          </p:nvPr>
        </p:nvSpPr>
        <p:spPr/>
        <p:txBody>
          <a:bodyPr/>
          <a:lstStyle/>
          <a:p>
            <a:pPr lvl="1" rtl="0">
              <a:buFont typeface="+mj-lt"/>
              <a:buAutoNum type="arabicPeriod" startAt="11"/>
            </a:pPr>
            <a:r>
              <a:rPr lang="en-US" b="0" i="0" u="none" strike="noStrike" baseline="0" smtClean="0">
                <a:latin typeface="Segoe"/>
                <a:ea typeface="ＭＳ ゴシック"/>
              </a:rPr>
              <a:t>On the Filter button, click cell </a:t>
            </a:r>
            <a:r>
              <a:rPr lang="en-US" b="1" i="0" u="none" strike="noStrike" baseline="0" smtClean="0">
                <a:latin typeface="Segoe"/>
                <a:ea typeface="ＭＳ ゴシック"/>
              </a:rPr>
              <a:t>B1</a:t>
            </a:r>
            <a:r>
              <a:rPr lang="en-US" b="0" i="0" u="none" strike="noStrike" baseline="0" smtClean="0">
                <a:latin typeface="Segoe"/>
                <a:ea typeface="ＭＳ ゴシック"/>
              </a:rPr>
              <a:t> and choose </a:t>
            </a:r>
            <a:r>
              <a:rPr lang="en-US" b="1" i="0" u="none" strike="noStrike" baseline="0" smtClean="0">
                <a:latin typeface="Segoe"/>
                <a:ea typeface="ＭＳ ゴシック"/>
              </a:rPr>
              <a:t>Reading</a:t>
            </a:r>
            <a:r>
              <a:rPr lang="en-US" b="0" i="0" u="none" strike="noStrike" baseline="0" smtClean="0">
                <a:latin typeface="Segoe"/>
                <a:ea typeface="ＭＳ ゴシック"/>
              </a:rPr>
              <a:t>. Click </a:t>
            </a:r>
            <a:r>
              <a:rPr lang="en-US" b="1" i="0" u="none" strike="noStrike" baseline="0" smtClean="0">
                <a:latin typeface="Segoe"/>
                <a:ea typeface="ＭＳ ゴシック"/>
              </a:rPr>
              <a:t>OK</a:t>
            </a:r>
            <a:r>
              <a:rPr lang="en-US" b="0" i="0" u="none" strike="noStrike" baseline="0" smtClean="0">
                <a:latin typeface="Segoe"/>
                <a:ea typeface="ＭＳ ゴシック"/>
              </a:rPr>
              <a:t>. Your data should look similar to the figure at  right.</a:t>
            </a:r>
          </a:p>
          <a:p>
            <a:pPr lvl="1" rtl="0">
              <a:buFont typeface="+mj-lt"/>
              <a:buAutoNum type="arabicPeriod" startAt="11"/>
            </a:pPr>
            <a:r>
              <a:rPr lang="en-US" sz="2200">
                <a:latin typeface="Segoe"/>
                <a:ea typeface="ＭＳ ゴシック"/>
              </a:rPr>
              <a:t> </a:t>
            </a:r>
            <a:r>
              <a:rPr lang="en-US" sz="2200" b="1" i="0" u="none" strike="noStrike" baseline="0" smtClean="0">
                <a:latin typeface="Segoe"/>
                <a:ea typeface="ＭＳ ゴシック"/>
              </a:rPr>
              <a:t>SAVE</a:t>
            </a:r>
            <a:r>
              <a:rPr lang="en-US" sz="2200" b="0" i="0" u="none" strike="noStrike" baseline="0" smtClean="0">
                <a:latin typeface="Segoe"/>
                <a:ea typeface="ＭＳ ゴシック"/>
              </a:rPr>
              <a:t> the </a:t>
            </a:r>
            <a:br>
              <a:rPr lang="en-US" sz="2200" b="0" i="0" u="none" strike="noStrike" baseline="0" smtClean="0">
                <a:latin typeface="Segoe"/>
                <a:ea typeface="ＭＳ ゴシック"/>
              </a:rPr>
            </a:br>
            <a:r>
              <a:rPr lang="en-US" sz="2200" b="0" i="0" u="none" strike="noStrike" baseline="0" smtClean="0">
                <a:latin typeface="Segoe"/>
                <a:ea typeface="ＭＳ ゴシック"/>
              </a:rPr>
              <a:t>workbook as </a:t>
            </a:r>
            <a:r>
              <a:rPr lang="en-US" sz="2200" b="1" i="1" u="none" strike="noStrike" baseline="0" smtClean="0">
                <a:latin typeface="Segoe"/>
                <a:ea typeface="ＭＳ ゴシック"/>
              </a:rPr>
              <a:t>12 </a:t>
            </a:r>
            <a:br>
              <a:rPr lang="en-US" sz="2200" b="1" i="1" u="none" strike="noStrike" baseline="0" smtClean="0">
                <a:latin typeface="Segoe"/>
                <a:ea typeface="ＭＳ ゴシック"/>
              </a:rPr>
            </a:br>
            <a:r>
              <a:rPr lang="en-US" sz="2200" b="1" i="1" u="none" strike="noStrike" baseline="0" smtClean="0">
                <a:latin typeface="Segoe"/>
                <a:ea typeface="ＭＳ ゴシック"/>
              </a:rPr>
              <a:t>Test PivotTable </a:t>
            </a:r>
            <a:br>
              <a:rPr lang="en-US" sz="2200" b="1" i="1" u="none" strike="noStrike" baseline="0" smtClean="0">
                <a:latin typeface="Segoe"/>
                <a:ea typeface="ＭＳ ゴシック"/>
              </a:rPr>
            </a:br>
            <a:r>
              <a:rPr lang="en-US" sz="2200" b="1" i="1" u="none" strike="noStrike" baseline="0" smtClean="0">
                <a:latin typeface="Segoe"/>
                <a:ea typeface="ＭＳ ゴシック"/>
              </a:rPr>
              <a:t>Solutions</a:t>
            </a:r>
            <a:r>
              <a:rPr lang="en-US" sz="2200" b="0" i="0" u="none" strike="noStrike" baseline="0" smtClean="0">
                <a:latin typeface="Times New Roman"/>
                <a:ea typeface="ＭＳ ゴシック"/>
              </a:rPr>
              <a:t>.</a:t>
            </a:r>
          </a:p>
          <a:p>
            <a:pPr lvl="0" rtl="0"/>
            <a:r>
              <a:rPr lang="en-US" b="1" i="0" u="none" strike="noStrike" baseline="0" smtClean="0">
                <a:latin typeface="Segoe"/>
                <a:ea typeface="ＭＳ ゴシック"/>
              </a:rPr>
              <a:t>PAUSE. LEAVE</a:t>
            </a:r>
            <a:r>
              <a:rPr lang="en-US" b="0" i="0" u="none" strike="noStrike" baseline="0" smtClean="0">
                <a:latin typeface="Segoe"/>
                <a:ea typeface="ＭＳ ゴシック"/>
              </a:rPr>
              <a:t> the </a:t>
            </a:r>
            <a:br>
              <a:rPr lang="en-US" b="0" i="0" u="none" strike="noStrike" baseline="0" smtClean="0">
                <a:latin typeface="Segoe"/>
                <a:ea typeface="ＭＳ ゴシック"/>
              </a:rPr>
            </a:br>
            <a:r>
              <a:rPr lang="en-US" b="0" i="0" u="none" strike="noStrike" baseline="0" smtClean="0">
                <a:latin typeface="Segoe"/>
                <a:ea typeface="ＭＳ ゴシック"/>
              </a:rPr>
              <a:t>workbook open for </a:t>
            </a:r>
            <a:br>
              <a:rPr lang="en-US" b="0" i="0" u="none" strike="noStrike" baseline="0" smtClean="0">
                <a:latin typeface="Segoe"/>
                <a:ea typeface="ＭＳ ゴシック"/>
              </a:rPr>
            </a:br>
            <a:r>
              <a:rPr lang="en-US" b="0" i="0" u="none" strike="noStrike" baseline="0" smtClean="0">
                <a:latin typeface="Segoe"/>
                <a:ea typeface="ＭＳ ゴシック"/>
              </a:rPr>
              <a:t>the next exercise.</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75</a:t>
            </a:fld>
            <a:endParaRPr lang="en-US" dirty="0"/>
          </a:p>
        </p:txBody>
      </p:sp>
      <p:pic>
        <p:nvPicPr>
          <p:cNvPr id="7" name="Picture 6" descr="124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000" y="2667000"/>
            <a:ext cx="4656776" cy="2721316"/>
          </a:xfrm>
          <a:prstGeom prst="rect">
            <a:avLst/>
          </a:prstGeom>
        </p:spPr>
      </p:pic>
    </p:spTree>
    <p:extLst>
      <p:ext uri="{BB962C8B-B14F-4D97-AF65-F5344CB8AC3E}">
        <p14:creationId xmlns:p14="http://schemas.microsoft.com/office/powerpoint/2010/main" val="221740022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33"/>
                </a:solidFill>
                <a:latin typeface="Segoe"/>
                <a:ea typeface="ＭＳ ゴシック"/>
              </a:rPr>
              <a:t>Step by Step: Add a PivotChart </a:t>
            </a:r>
          </a:p>
        </p:txBody>
      </p:sp>
      <p:sp>
        <p:nvSpPr>
          <p:cNvPr id="3" name="Text Placeholder 2"/>
          <p:cNvSpPr>
            <a:spLocks noGrp="1"/>
          </p:cNvSpPr>
          <p:nvPr>
            <p:ph type="body" idx="1"/>
          </p:nvPr>
        </p:nvSpPr>
        <p:spPr/>
        <p:txBody>
          <a:bodyPr/>
          <a:lstStyle/>
          <a:p>
            <a:pPr lvl="0" rtl="0"/>
            <a:r>
              <a:rPr lang="en-US" b="1" i="0" u="none" strike="noStrike" baseline="0" smtClean="0">
                <a:latin typeface="Segoe"/>
                <a:ea typeface="ＭＳ ゴシック"/>
              </a:rPr>
              <a:t>GET READY</a:t>
            </a:r>
            <a:r>
              <a:rPr lang="en-US" b="1" i="0" u="none" strike="noStrike" baseline="0" smtClean="0">
                <a:latin typeface="Times New Roman"/>
                <a:ea typeface="ＭＳ ゴシック"/>
              </a:rPr>
              <a:t>.</a:t>
            </a:r>
            <a:r>
              <a:rPr lang="en-US" b="0" i="0" u="none" strike="noStrike" baseline="0" smtClean="0">
                <a:latin typeface="Segoe"/>
                <a:ea typeface="ＭＳ ゴシック"/>
              </a:rPr>
              <a:t> </a:t>
            </a:r>
            <a:r>
              <a:rPr lang="en-US" b="1" i="0" u="none" strike="noStrike" baseline="0" smtClean="0">
                <a:latin typeface="Segoe"/>
                <a:ea typeface="ＭＳ ゴシック"/>
              </a:rPr>
              <a:t>USE</a:t>
            </a:r>
            <a:r>
              <a:rPr lang="en-US" b="0" i="0" u="none" strike="noStrike" baseline="0" smtClean="0">
                <a:latin typeface="Segoe"/>
                <a:ea typeface="ＭＳ ゴシック"/>
              </a:rPr>
              <a:t> the workbook from the previous exercise.</a:t>
            </a:r>
          </a:p>
          <a:p>
            <a:pPr lvl="1" rtl="0"/>
            <a:r>
              <a:rPr lang="en-US" b="0" i="0" u="none" strike="noStrike" baseline="0" smtClean="0">
                <a:latin typeface="Segoe"/>
                <a:ea typeface="ＭＳ ゴシック"/>
              </a:rPr>
              <a:t>On the </a:t>
            </a:r>
            <a:r>
              <a:rPr lang="en-US" b="1" i="0" u="none" strike="noStrike" baseline="0" smtClean="0">
                <a:latin typeface="Segoe"/>
                <a:ea typeface="ＭＳ ゴシック"/>
              </a:rPr>
              <a:t>Data</a:t>
            </a:r>
            <a:r>
              <a:rPr lang="en-US" b="0" i="0" u="none" strike="noStrike" baseline="0" smtClean="0">
                <a:latin typeface="Segoe"/>
                <a:ea typeface="ＭＳ ゴシック"/>
              </a:rPr>
              <a:t> worksheet, click cell </a:t>
            </a:r>
            <a:r>
              <a:rPr lang="en-US" b="1" i="0" u="none" strike="noStrike" baseline="0" smtClean="0">
                <a:latin typeface="Segoe"/>
                <a:ea typeface="ＭＳ ゴシック"/>
              </a:rPr>
              <a:t>A1</a:t>
            </a:r>
            <a:r>
              <a:rPr lang="en-US" b="0" i="0" u="none" strike="noStrike" baseline="0" smtClean="0">
                <a:latin typeface="Times New Roman"/>
                <a:ea typeface="ＭＳ ゴシック"/>
              </a:rPr>
              <a:t>.</a:t>
            </a:r>
          </a:p>
          <a:p>
            <a:pPr lvl="1" rtl="0"/>
            <a:r>
              <a:rPr lang="en-US" b="0" i="0" u="none" strike="noStrike" baseline="0" smtClean="0">
                <a:latin typeface="Segoe"/>
                <a:ea typeface="ＭＳ ゴシック"/>
              </a:rPr>
              <a:t>On the </a:t>
            </a:r>
            <a:r>
              <a:rPr lang="en-US" b="1" i="0" u="none" strike="noStrike" baseline="0" smtClean="0">
                <a:latin typeface="Segoe"/>
                <a:ea typeface="ＭＳ ゴシック"/>
              </a:rPr>
              <a:t>INSERT</a:t>
            </a:r>
            <a:r>
              <a:rPr lang="en-US" b="0" i="0" u="none" strike="noStrike" baseline="0" smtClean="0">
                <a:latin typeface="Segoe"/>
                <a:ea typeface="ＭＳ ゴシック"/>
              </a:rPr>
              <a:t> tab, click </a:t>
            </a:r>
            <a:br>
              <a:rPr lang="en-US" b="0" i="0" u="none" strike="noStrike" baseline="0" smtClean="0">
                <a:latin typeface="Segoe"/>
                <a:ea typeface="ＭＳ ゴシック"/>
              </a:rPr>
            </a:br>
            <a:r>
              <a:rPr lang="en-US" b="0" i="0" u="none" strike="noStrike" baseline="0" smtClean="0">
                <a:latin typeface="Segoe"/>
                <a:ea typeface="ＭＳ ゴシック"/>
              </a:rPr>
              <a:t>the </a:t>
            </a:r>
            <a:r>
              <a:rPr lang="en-US" b="1" i="0" u="none" strike="noStrike" baseline="0" smtClean="0">
                <a:latin typeface="Segoe"/>
                <a:ea typeface="ＭＳ ゴシック"/>
              </a:rPr>
              <a:t>PivotChart</a:t>
            </a:r>
            <a:r>
              <a:rPr lang="en-US" b="0" i="0" u="none" strike="noStrike" baseline="0" smtClean="0">
                <a:latin typeface="Segoe"/>
                <a:ea typeface="ＭＳ ゴシック"/>
              </a:rPr>
              <a:t> button and </a:t>
            </a:r>
            <a:br>
              <a:rPr lang="en-US" b="0" i="0" u="none" strike="noStrike" baseline="0" smtClean="0">
                <a:latin typeface="Segoe"/>
                <a:ea typeface="ＭＳ ゴシック"/>
              </a:rPr>
            </a:br>
            <a:r>
              <a:rPr lang="en-US" b="0" i="0" u="none" strike="noStrike" baseline="0" smtClean="0">
                <a:latin typeface="Segoe"/>
                <a:ea typeface="ＭＳ ゴシック"/>
              </a:rPr>
              <a:t>choose </a:t>
            </a:r>
            <a:r>
              <a:rPr lang="en-US" b="1" i="0" u="none" strike="noStrike" baseline="0" smtClean="0">
                <a:latin typeface="Segoe"/>
                <a:ea typeface="ＭＳ ゴシック"/>
              </a:rPr>
              <a:t>PivotChart</a:t>
            </a:r>
            <a:r>
              <a:rPr lang="en-US" b="0" i="0" u="none" strike="noStrike" baseline="0" smtClean="0">
                <a:latin typeface="Segoe"/>
                <a:ea typeface="ＭＳ ゴシック"/>
              </a:rPr>
              <a:t>. The </a:t>
            </a:r>
            <a:br>
              <a:rPr lang="en-US" b="0" i="0" u="none" strike="noStrike" baseline="0" smtClean="0">
                <a:latin typeface="Segoe"/>
                <a:ea typeface="ＭＳ ゴシック"/>
              </a:rPr>
            </a:br>
            <a:r>
              <a:rPr lang="en-US" b="0" i="0" u="none" strike="noStrike" baseline="0" smtClean="0">
                <a:latin typeface="Segoe"/>
                <a:ea typeface="ＭＳ ゴシック"/>
              </a:rPr>
              <a:t>Create PivotChart dialog </a:t>
            </a:r>
            <a:br>
              <a:rPr lang="en-US" b="0" i="0" u="none" strike="noStrike" baseline="0" smtClean="0">
                <a:latin typeface="Segoe"/>
                <a:ea typeface="ＭＳ ゴシック"/>
              </a:rPr>
            </a:br>
            <a:r>
              <a:rPr lang="en-US" b="0" i="0" u="none" strike="noStrike" baseline="0" smtClean="0">
                <a:latin typeface="Segoe"/>
                <a:ea typeface="ＭＳ ゴシック"/>
              </a:rPr>
              <a:t>box opens and the range is </a:t>
            </a:r>
            <a:br>
              <a:rPr lang="en-US" b="0" i="0" u="none" strike="noStrike" baseline="0" smtClean="0">
                <a:latin typeface="Segoe"/>
                <a:ea typeface="ＭＳ ゴシック"/>
              </a:rPr>
            </a:br>
            <a:r>
              <a:rPr lang="en-US" b="0" i="0" u="none" strike="noStrike" baseline="0" smtClean="0">
                <a:latin typeface="Segoe"/>
                <a:ea typeface="ＭＳ ゴシック"/>
              </a:rPr>
              <a:t>selected (right).</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76</a:t>
            </a:fld>
            <a:endParaRPr lang="en-US" dirty="0"/>
          </a:p>
        </p:txBody>
      </p:sp>
      <p:pic>
        <p:nvPicPr>
          <p:cNvPr id="7" name="Picture 6" descr="1247.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75512" y="2514600"/>
            <a:ext cx="3511778" cy="2954520"/>
          </a:xfrm>
          <a:prstGeom prst="rect">
            <a:avLst/>
          </a:prstGeom>
        </p:spPr>
      </p:pic>
    </p:spTree>
    <p:extLst>
      <p:ext uri="{BB962C8B-B14F-4D97-AF65-F5344CB8AC3E}">
        <p14:creationId xmlns:p14="http://schemas.microsoft.com/office/powerpoint/2010/main" val="376408906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33"/>
                </a:solidFill>
                <a:latin typeface="Segoe"/>
                <a:ea typeface="ＭＳ ゴシック"/>
              </a:rPr>
              <a:t>Step by Step: Add a PivotChart </a:t>
            </a:r>
          </a:p>
        </p:txBody>
      </p:sp>
      <p:sp>
        <p:nvSpPr>
          <p:cNvPr id="3" name="Text Placeholder 2"/>
          <p:cNvSpPr>
            <a:spLocks noGrp="1"/>
          </p:cNvSpPr>
          <p:nvPr>
            <p:ph type="body" idx="1"/>
          </p:nvPr>
        </p:nvSpPr>
        <p:spPr/>
        <p:txBody>
          <a:bodyPr/>
          <a:lstStyle/>
          <a:p>
            <a:pPr lvl="1">
              <a:buFont typeface="+mj-lt"/>
              <a:buAutoNum type="arabicPeriod" startAt="3"/>
            </a:pPr>
            <a:r>
              <a:rPr lang="en-US">
                <a:latin typeface="Segoe"/>
                <a:ea typeface="ＭＳ ゴシック"/>
              </a:rPr>
              <a:t>The default location is for a New Worksheet so click </a:t>
            </a:r>
            <a:r>
              <a:rPr lang="en-US" b="1">
                <a:latin typeface="Segoe"/>
                <a:ea typeface="ＭＳ ゴシック"/>
              </a:rPr>
              <a:t>OK</a:t>
            </a:r>
            <a:r>
              <a:rPr lang="en-US">
                <a:latin typeface="Segoe"/>
                <a:ea typeface="ＭＳ ゴシック"/>
              </a:rPr>
              <a:t>. </a:t>
            </a:r>
            <a:r>
              <a:rPr lang="en-US" b="1">
                <a:latin typeface="Segoe"/>
                <a:ea typeface="ＭＳ ゴシック"/>
              </a:rPr>
              <a:t>NAME</a:t>
            </a:r>
            <a:r>
              <a:rPr lang="en-US">
                <a:latin typeface="Segoe"/>
                <a:ea typeface="ＭＳ ゴシック"/>
              </a:rPr>
              <a:t> the new sheet tab </a:t>
            </a:r>
            <a:r>
              <a:rPr lang="en-US" b="1">
                <a:latin typeface="Segoe"/>
                <a:ea typeface="ＭＳ ゴシック"/>
              </a:rPr>
              <a:t>PivotChart</a:t>
            </a:r>
            <a:r>
              <a:rPr lang="en-US">
                <a:latin typeface="Times New Roman"/>
                <a:ea typeface="ＭＳ ゴシック"/>
              </a:rPr>
              <a:t>.</a:t>
            </a:r>
          </a:p>
          <a:p>
            <a:pPr lvl="1">
              <a:buAutoNum type="arabicPeriod" startAt="3"/>
            </a:pPr>
            <a:r>
              <a:rPr lang="en-US">
                <a:latin typeface="Segoe"/>
                <a:ea typeface="ＭＳ ゴシック"/>
              </a:rPr>
              <a:t>Drag the </a:t>
            </a:r>
            <a:r>
              <a:rPr lang="en-US" b="1">
                <a:latin typeface="Segoe"/>
                <a:ea typeface="ＭＳ ゴシック"/>
              </a:rPr>
              <a:t>Test</a:t>
            </a:r>
            <a:r>
              <a:rPr lang="en-US">
                <a:latin typeface="Segoe"/>
                <a:ea typeface="ＭＳ ゴシック"/>
              </a:rPr>
              <a:t> field to the FILTERS area.</a:t>
            </a:r>
          </a:p>
          <a:p>
            <a:pPr lvl="1">
              <a:buAutoNum type="arabicPeriod" startAt="3"/>
            </a:pPr>
            <a:r>
              <a:rPr lang="en-US">
                <a:latin typeface="Segoe"/>
                <a:ea typeface="ＭＳ ゴシック"/>
              </a:rPr>
              <a:t>Drag </a:t>
            </a:r>
            <a:r>
              <a:rPr lang="en-US" b="1">
                <a:latin typeface="Segoe"/>
                <a:ea typeface="ＭＳ ゴシック"/>
              </a:rPr>
              <a:t>Grade</a:t>
            </a:r>
            <a:r>
              <a:rPr lang="en-US">
                <a:latin typeface="Segoe"/>
                <a:ea typeface="ＭＳ ゴシック"/>
              </a:rPr>
              <a:t> to the VALUES area (count number of items).</a:t>
            </a:r>
          </a:p>
          <a:p>
            <a:pPr lvl="1" rtl="0">
              <a:buFont typeface="+mj-lt"/>
              <a:buAutoNum type="arabicPeriod" startAt="6"/>
            </a:pPr>
            <a:r>
              <a:rPr lang="en-US" b="0" i="0" u="none" strike="noStrike" baseline="0" smtClean="0">
                <a:latin typeface="Segoe"/>
                <a:ea typeface="ＭＳ ゴシック"/>
              </a:rPr>
              <a:t>Drag </a:t>
            </a:r>
            <a:r>
              <a:rPr lang="en-US" b="1" i="0" u="none" strike="noStrike" baseline="0" smtClean="0">
                <a:latin typeface="Segoe"/>
                <a:ea typeface="ＭＳ ゴシック"/>
              </a:rPr>
              <a:t>Grade</a:t>
            </a:r>
            <a:r>
              <a:rPr lang="en-US" b="0" i="0" u="none" strike="noStrike" baseline="0" smtClean="0">
                <a:latin typeface="Segoe"/>
                <a:ea typeface="ＭＳ ゴシック"/>
              </a:rPr>
              <a:t> again to the AXIS area.</a:t>
            </a:r>
          </a:p>
          <a:p>
            <a:pPr lvl="1" rtl="0">
              <a:buAutoNum type="arabicPeriod" startAt="6"/>
            </a:pPr>
            <a:r>
              <a:rPr lang="en-US" b="0" i="0" u="none" strike="noStrike" baseline="0" smtClean="0">
                <a:latin typeface="Segoe"/>
                <a:ea typeface="ＭＳ ゴシック"/>
              </a:rPr>
              <a:t>Drag </a:t>
            </a:r>
            <a:r>
              <a:rPr lang="en-US" b="1" i="0" u="none" strike="noStrike" baseline="0" smtClean="0">
                <a:latin typeface="Segoe"/>
                <a:ea typeface="ＭＳ ゴシック"/>
              </a:rPr>
              <a:t>Proficiency</a:t>
            </a:r>
            <a:r>
              <a:rPr lang="en-US" b="0" i="0" u="none" strike="noStrike" baseline="0" smtClean="0">
                <a:latin typeface="Segoe"/>
                <a:ea typeface="ＭＳ ゴシック"/>
              </a:rPr>
              <a:t> </a:t>
            </a:r>
            <a:r>
              <a:rPr lang="en-US" b="1" i="0" u="none" strike="noStrike" baseline="0" smtClean="0">
                <a:latin typeface="Segoe"/>
                <a:ea typeface="ＭＳ ゴシック"/>
              </a:rPr>
              <a:t>Level</a:t>
            </a:r>
            <a:r>
              <a:rPr lang="en-US" b="0" i="0" u="none" strike="noStrike" baseline="0" smtClean="0">
                <a:latin typeface="Segoe"/>
                <a:ea typeface="ＭＳ ゴシック"/>
              </a:rPr>
              <a:t> to the LEGEND area.</a:t>
            </a:r>
          </a:p>
          <a:p>
            <a:pPr lvl="1" rtl="0">
              <a:buAutoNum type="arabicPeriod" startAt="6"/>
            </a:pPr>
            <a:r>
              <a:rPr lang="en-US" b="0" i="0" u="none" strike="noStrike" baseline="0" smtClean="0">
                <a:latin typeface="Segoe"/>
                <a:ea typeface="ＭＳ ゴシック"/>
              </a:rPr>
              <a:t>Drag </a:t>
            </a:r>
            <a:r>
              <a:rPr lang="en-US" b="1" i="0" u="none" strike="noStrike" baseline="0" smtClean="0">
                <a:latin typeface="Segoe"/>
                <a:ea typeface="ＭＳ ゴシック"/>
              </a:rPr>
              <a:t>Test</a:t>
            </a:r>
            <a:r>
              <a:rPr lang="en-US" b="0" i="0" u="none" strike="noStrike" baseline="0" smtClean="0">
                <a:latin typeface="Segoe"/>
                <a:ea typeface="ＭＳ ゴシック"/>
              </a:rPr>
              <a:t> to the FILTERS area.</a:t>
            </a:r>
          </a:p>
          <a:p>
            <a:pPr lvl="1" rtl="0">
              <a:buAutoNum type="arabicPeriod" startAt="6"/>
            </a:pPr>
            <a:r>
              <a:rPr lang="en-US" i="0" u="none" strike="noStrike" baseline="0" smtClean="0">
                <a:latin typeface="Segoe"/>
                <a:ea typeface="ＭＳ ゴシック"/>
              </a:rPr>
              <a:t> </a:t>
            </a:r>
            <a:r>
              <a:rPr lang="en-US" b="1" i="0" u="none" strike="noStrike" baseline="0" smtClean="0">
                <a:latin typeface="Segoe"/>
                <a:ea typeface="ＭＳ ゴシック"/>
              </a:rPr>
              <a:t>MOVE</a:t>
            </a:r>
            <a:r>
              <a:rPr lang="en-US" b="0" i="0" u="none" strike="noStrike" baseline="0" smtClean="0">
                <a:latin typeface="Segoe"/>
                <a:ea typeface="ＭＳ ゴシック"/>
              </a:rPr>
              <a:t> the chart to the left edge of the worksheet, below the data, and then resize the chart (see Figure 12-48).</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77</a:t>
            </a:fld>
            <a:endParaRPr lang="en-US" dirty="0"/>
          </a:p>
        </p:txBody>
      </p:sp>
    </p:spTree>
    <p:extLst>
      <p:ext uri="{BB962C8B-B14F-4D97-AF65-F5344CB8AC3E}">
        <p14:creationId xmlns:p14="http://schemas.microsoft.com/office/powerpoint/2010/main" val="93728275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33"/>
                </a:solidFill>
                <a:latin typeface="Segoe"/>
                <a:ea typeface="ＭＳ ゴシック"/>
              </a:rPr>
              <a:t>Step by Step: Add a PivotChart </a:t>
            </a:r>
          </a:p>
        </p:txBody>
      </p:sp>
      <p:sp>
        <p:nvSpPr>
          <p:cNvPr id="3" name="Text Placeholder 2"/>
          <p:cNvSpPr>
            <a:spLocks noGrp="1"/>
          </p:cNvSpPr>
          <p:nvPr>
            <p:ph type="body" idx="1"/>
          </p:nvPr>
        </p:nvSpPr>
        <p:spPr/>
        <p:txBody>
          <a:bodyPr/>
          <a:lstStyle/>
          <a:p>
            <a:pPr lvl="1" rtl="0">
              <a:buFont typeface="+mj-lt"/>
              <a:buAutoNum type="arabicPeriod" startAt="10"/>
            </a:pPr>
            <a:r>
              <a:rPr lang="en-US" b="0" i="0" u="none" strike="noStrike" baseline="0" smtClean="0">
                <a:latin typeface="Segoe"/>
                <a:ea typeface="ＭＳ ゴシック"/>
              </a:rPr>
              <a:t>On the Test drop-down arrow on the chart, choose </a:t>
            </a:r>
            <a:r>
              <a:rPr lang="en-US" b="1" i="0" u="none" strike="noStrike" baseline="0" smtClean="0">
                <a:latin typeface="Segoe"/>
                <a:ea typeface="ＭＳ ゴシック"/>
              </a:rPr>
              <a:t>Science</a:t>
            </a:r>
            <a:r>
              <a:rPr lang="en-US" b="0" i="0" u="none" strike="noStrike" baseline="0" smtClean="0">
                <a:latin typeface="Segoe"/>
                <a:ea typeface="ＭＳ ゴシック"/>
              </a:rPr>
              <a:t> and click </a:t>
            </a:r>
            <a:r>
              <a:rPr lang="en-US" b="1" i="0" u="none" strike="noStrike" baseline="0" smtClean="0">
                <a:latin typeface="Segoe"/>
                <a:ea typeface="ＭＳ ゴシック"/>
              </a:rPr>
              <a:t>OK</a:t>
            </a:r>
            <a:r>
              <a:rPr lang="en-US" b="0" i="0" u="none" strike="noStrike" baseline="0" smtClean="0">
                <a:latin typeface="Segoe"/>
                <a:ea typeface="ＭＳ ゴシック"/>
              </a:rPr>
              <a:t>. Notice that only 5</a:t>
            </a:r>
            <a:r>
              <a:rPr lang="en-US" b="0" i="0" u="none" strike="noStrike" baseline="30000" smtClean="0">
                <a:latin typeface="Segoe"/>
                <a:ea typeface="ＭＳ ゴシック"/>
              </a:rPr>
              <a:t>th</a:t>
            </a:r>
            <a:r>
              <a:rPr lang="en-US" b="0" i="0" u="none" strike="noStrike" baseline="0" smtClean="0">
                <a:latin typeface="Segoe"/>
                <a:ea typeface="ＭＳ ゴシック"/>
              </a:rPr>
              <a:t>, 8</a:t>
            </a:r>
            <a:r>
              <a:rPr lang="en-US" b="0" i="0" u="none" strike="noStrike" baseline="30000" smtClean="0">
                <a:latin typeface="Segoe"/>
                <a:ea typeface="ＭＳ ゴシック"/>
              </a:rPr>
              <a:t>th</a:t>
            </a:r>
            <a:r>
              <a:rPr lang="en-US" b="0" i="0" u="none" strike="noStrike" baseline="0" smtClean="0">
                <a:latin typeface="Segoe"/>
                <a:ea typeface="ＭＳ ゴシック"/>
              </a:rPr>
              <a:t>, and 10</a:t>
            </a:r>
            <a:r>
              <a:rPr lang="en-US" b="0" i="0" u="none" strike="noStrike" baseline="30000" smtClean="0">
                <a:latin typeface="Segoe"/>
                <a:ea typeface="ＭＳ ゴシック"/>
              </a:rPr>
              <a:t>th</a:t>
            </a:r>
            <a:r>
              <a:rPr lang="en-US" b="0" i="0" u="none" strike="noStrike" baseline="0" smtClean="0">
                <a:latin typeface="Segoe"/>
                <a:ea typeface="ＭＳ ゴシック"/>
              </a:rPr>
              <a:t> grades are available because only those grades take the Science test.</a:t>
            </a:r>
          </a:p>
          <a:p>
            <a:pPr lvl="1" rtl="0">
              <a:buAutoNum type="arabicPeriod" startAt="10"/>
            </a:pPr>
            <a:r>
              <a:rPr lang="en-US" b="0" i="0" u="none" strike="noStrike" baseline="0" smtClean="0">
                <a:latin typeface="Segoe"/>
                <a:ea typeface="ＭＳ ゴシック"/>
              </a:rPr>
              <a:t>Click the </a:t>
            </a:r>
            <a:r>
              <a:rPr lang="en-US" b="1" i="0" u="none" strike="noStrike" baseline="0" smtClean="0">
                <a:latin typeface="Segoe"/>
                <a:ea typeface="ＭＳ ゴシック"/>
              </a:rPr>
              <a:t>FORMAT</a:t>
            </a:r>
            <a:r>
              <a:rPr lang="en-US" b="0" i="0" u="none" strike="noStrike" baseline="0" smtClean="0">
                <a:latin typeface="Segoe"/>
                <a:ea typeface="ＭＳ ゴシック"/>
              </a:rPr>
              <a:t> tab, click the </a:t>
            </a:r>
            <a:r>
              <a:rPr lang="en-US" b="1" i="0" u="none" strike="noStrike" baseline="0" smtClean="0">
                <a:latin typeface="Segoe"/>
                <a:ea typeface="ＭＳ ゴシック"/>
              </a:rPr>
              <a:t>Text Box</a:t>
            </a:r>
            <a:r>
              <a:rPr lang="en-US" b="0" i="0" u="none" strike="noStrike" baseline="0" smtClean="0">
                <a:latin typeface="Segoe"/>
                <a:ea typeface="ＭＳ ゴシック"/>
              </a:rPr>
              <a:t> button, and click the top of the chart. Add a label that says </a:t>
            </a:r>
            <a:r>
              <a:rPr lang="en-US" b="1" i="0" u="none" strike="noStrike" baseline="0" smtClean="0">
                <a:latin typeface="Segoe"/>
                <a:ea typeface="ＭＳ ゴシック"/>
              </a:rPr>
              <a:t>Student Science Test Scores</a:t>
            </a:r>
            <a:r>
              <a:rPr lang="en-US" b="0" i="0" u="none" strike="noStrike" baseline="0" smtClean="0">
                <a:latin typeface="Segoe"/>
                <a:ea typeface="ＭＳ ゴシック"/>
              </a:rPr>
              <a:t> and make this label </a:t>
            </a:r>
            <a:r>
              <a:rPr lang="en-US" b="1" i="0" u="none" strike="noStrike" baseline="0" smtClean="0">
                <a:latin typeface="Segoe"/>
                <a:ea typeface="ＭＳ ゴシック"/>
              </a:rPr>
              <a:t>Bold</a:t>
            </a:r>
            <a:r>
              <a:rPr lang="en-US" b="0" i="0" u="none" strike="noStrike" baseline="0" smtClean="0">
                <a:latin typeface="Segoe"/>
                <a:ea typeface="ＭＳ ゴシック"/>
              </a:rPr>
              <a:t> and </a:t>
            </a:r>
            <a:r>
              <a:rPr lang="en-US" b="1" i="0" u="none" strike="noStrike" baseline="0" smtClean="0">
                <a:latin typeface="Segoe"/>
                <a:ea typeface="ＭＳ ゴシック"/>
              </a:rPr>
              <a:t>18</a:t>
            </a:r>
            <a:r>
              <a:rPr lang="en-US" b="0" i="0" u="none" strike="noStrike" baseline="0" smtClean="0">
                <a:latin typeface="Segoe"/>
                <a:ea typeface="ＭＳ ゴシック"/>
              </a:rPr>
              <a:t> points.</a:t>
            </a:r>
          </a:p>
          <a:p>
            <a:pPr lvl="1" rtl="0">
              <a:buAutoNum type="arabicPeriod" startAt="10"/>
            </a:pPr>
            <a:r>
              <a:rPr lang="en-US" b="0" i="0" u="none" strike="noStrike" baseline="0" smtClean="0">
                <a:latin typeface="Segoe"/>
                <a:ea typeface="ＭＳ ゴシック"/>
              </a:rPr>
              <a:t>Click cell </a:t>
            </a:r>
            <a:r>
              <a:rPr lang="en-US" b="1" i="0" u="none" strike="noStrike" baseline="0" smtClean="0">
                <a:latin typeface="Segoe"/>
                <a:ea typeface="ＭＳ ゴシック"/>
              </a:rPr>
              <a:t>A3</a:t>
            </a:r>
            <a:r>
              <a:rPr lang="en-US" b="0" i="0" u="none" strike="noStrike" baseline="0" smtClean="0">
                <a:latin typeface="Segoe"/>
                <a:ea typeface="ＭＳ ゴシック"/>
              </a:rPr>
              <a:t> and change the label to just say </a:t>
            </a:r>
            <a:r>
              <a:rPr lang="en-US" b="1" i="0" u="none" strike="noStrike" baseline="0" smtClean="0">
                <a:latin typeface="Segoe"/>
                <a:ea typeface="ＭＳ ゴシック"/>
              </a:rPr>
              <a:t>Count</a:t>
            </a:r>
            <a:r>
              <a:rPr lang="en-US" b="0" i="0" u="none" strike="noStrike" baseline="0" smtClean="0">
                <a:latin typeface="Times New Roman"/>
                <a:ea typeface="ＭＳ ゴシック"/>
              </a:rPr>
              <a:t>.</a:t>
            </a:r>
          </a:p>
          <a:p>
            <a:pPr lvl="1" rtl="0">
              <a:buAutoNum type="arabicPeriod" startAt="10"/>
            </a:pPr>
            <a:r>
              <a:rPr lang="en-US" b="0" i="0" u="none" strike="noStrike" baseline="0" smtClean="0">
                <a:latin typeface="Segoe"/>
                <a:ea typeface="ＭＳ ゴシック"/>
              </a:rPr>
              <a:t>In F4, click on the label for </a:t>
            </a:r>
            <a:r>
              <a:rPr lang="en-US" b="1" i="0" u="none" strike="noStrike" baseline="0" smtClean="0">
                <a:latin typeface="Segoe"/>
                <a:ea typeface="ＭＳ ゴシック"/>
              </a:rPr>
              <a:t>Unsatisfactory</a:t>
            </a:r>
            <a:r>
              <a:rPr lang="en-US" b="0" i="0" u="none" strike="noStrike" baseline="0" smtClean="0">
                <a:latin typeface="Segoe"/>
                <a:ea typeface="ＭＳ ゴシック"/>
              </a:rPr>
              <a:t>. </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78</a:t>
            </a:fld>
            <a:endParaRPr lang="en-US" dirty="0"/>
          </a:p>
        </p:txBody>
      </p:sp>
    </p:spTree>
    <p:extLst>
      <p:ext uri="{BB962C8B-B14F-4D97-AF65-F5344CB8AC3E}">
        <p14:creationId xmlns:p14="http://schemas.microsoft.com/office/powerpoint/2010/main" val="295520171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33"/>
                </a:solidFill>
                <a:latin typeface="Segoe"/>
                <a:ea typeface="ＭＳ ゴシック"/>
              </a:rPr>
              <a:t>Step by Step: Add a PivotChart </a:t>
            </a:r>
          </a:p>
        </p:txBody>
      </p:sp>
      <p:sp>
        <p:nvSpPr>
          <p:cNvPr id="3" name="Text Placeholder 2"/>
          <p:cNvSpPr>
            <a:spLocks noGrp="1"/>
          </p:cNvSpPr>
          <p:nvPr>
            <p:ph type="body" idx="1"/>
          </p:nvPr>
        </p:nvSpPr>
        <p:spPr/>
        <p:txBody>
          <a:bodyPr/>
          <a:lstStyle/>
          <a:p>
            <a:pPr lvl="1" rtl="0">
              <a:buFont typeface="+mj-lt"/>
              <a:buAutoNum type="arabicPeriod" startAt="14"/>
            </a:pPr>
            <a:r>
              <a:rPr lang="en-US" b="0" i="0" u="none" strike="noStrike" baseline="0" smtClean="0">
                <a:latin typeface="Segoe"/>
                <a:ea typeface="ＭＳ ゴシック"/>
              </a:rPr>
              <a:t>Move the mouse pointer to the left edge of the cell until the mouse pointer changes to a four-headed black arrow and drag the mouse between columns C and D (below).</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79</a:t>
            </a:fld>
            <a:endParaRPr lang="en-US" dirty="0"/>
          </a:p>
        </p:txBody>
      </p:sp>
      <p:pic>
        <p:nvPicPr>
          <p:cNvPr id="7" name="Picture 6" descr="1249.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35284" y="2743200"/>
            <a:ext cx="5273432" cy="3423204"/>
          </a:xfrm>
          <a:prstGeom prst="rect">
            <a:avLst/>
          </a:prstGeom>
        </p:spPr>
      </p:pic>
    </p:spTree>
    <p:extLst>
      <p:ext uri="{BB962C8B-B14F-4D97-AF65-F5344CB8AC3E}">
        <p14:creationId xmlns:p14="http://schemas.microsoft.com/office/powerpoint/2010/main" val="28054890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33"/>
                </a:solidFill>
                <a:latin typeface="Segoe"/>
                <a:ea typeface="ＭＳ ゴシック"/>
              </a:rPr>
              <a:t>Step by Step: Select Data to Include in a Chart</a:t>
            </a:r>
          </a:p>
        </p:txBody>
      </p:sp>
      <p:sp>
        <p:nvSpPr>
          <p:cNvPr id="3" name="Text Placeholder 2"/>
          <p:cNvSpPr>
            <a:spLocks noGrp="1"/>
          </p:cNvSpPr>
          <p:nvPr>
            <p:ph type="body" idx="1"/>
          </p:nvPr>
        </p:nvSpPr>
        <p:spPr/>
        <p:txBody>
          <a:bodyPr/>
          <a:lstStyle/>
          <a:p>
            <a:pPr lvl="1" rtl="0">
              <a:buFont typeface="+mj-lt"/>
              <a:buAutoNum type="arabicPeriod" startAt="11"/>
            </a:pPr>
            <a:r>
              <a:rPr lang="en-US" b="0" i="0" u="none" strike="noStrike" baseline="0" smtClean="0">
                <a:latin typeface="Segoe"/>
                <a:ea typeface="ＭＳ ゴシック"/>
              </a:rPr>
              <a:t>Click outside of the chart, click </a:t>
            </a:r>
            <a:r>
              <a:rPr lang="en-US" b="1" i="0" u="none" strike="noStrike" baseline="0" smtClean="0">
                <a:latin typeface="Segoe"/>
                <a:ea typeface="ＭＳ ゴシック"/>
              </a:rPr>
              <a:t>FILE,</a:t>
            </a:r>
            <a:r>
              <a:rPr lang="en-US" b="0" i="0" u="none" strike="noStrike" baseline="0" smtClean="0">
                <a:latin typeface="Segoe"/>
                <a:ea typeface="ＭＳ ゴシック"/>
              </a:rPr>
              <a:t> and then click </a:t>
            </a:r>
            <a:r>
              <a:rPr lang="en-US" b="1" i="0" u="none" strike="noStrike" baseline="0" smtClean="0">
                <a:latin typeface="Segoe"/>
                <a:ea typeface="ＭＳ ゴシック"/>
              </a:rPr>
              <a:t>Print</a:t>
            </a:r>
            <a:r>
              <a:rPr lang="en-US" b="0" i="0" u="none" strike="noStrike" baseline="0" smtClean="0">
                <a:latin typeface="Segoe"/>
                <a:ea typeface="ＭＳ ゴシック"/>
              </a:rPr>
              <a:t>. Notice that the Annual Sales data appears with the chart on the page.</a:t>
            </a:r>
          </a:p>
          <a:p>
            <a:pPr lvl="1" rtl="0">
              <a:buAutoNum type="arabicPeriod" startAt="11"/>
            </a:pPr>
            <a:r>
              <a:rPr lang="en-US" b="0" i="0" u="none" strike="noStrike" baseline="0" smtClean="0">
                <a:latin typeface="Segoe"/>
                <a:ea typeface="ＭＳ ゴシック"/>
              </a:rPr>
              <a:t>Press </a:t>
            </a:r>
            <a:r>
              <a:rPr lang="en-US" b="1" i="0" u="none" strike="noStrike" baseline="0" smtClean="0">
                <a:latin typeface="Segoe"/>
                <a:ea typeface="ＭＳ ゴシック"/>
              </a:rPr>
              <a:t>Esc</a:t>
            </a:r>
            <a:r>
              <a:rPr lang="en-US" b="0" i="0" u="none" strike="noStrike" baseline="0" smtClean="0">
                <a:latin typeface="Segoe"/>
                <a:ea typeface="ＭＳ ゴシック"/>
              </a:rPr>
              <a:t> and click on the </a:t>
            </a:r>
            <a:r>
              <a:rPr lang="en-US" b="1" i="0" u="none" strike="noStrike" baseline="0" smtClean="0">
                <a:latin typeface="Segoe"/>
                <a:ea typeface="ＭＳ ゴシック"/>
              </a:rPr>
              <a:t>Chart</a:t>
            </a:r>
            <a:r>
              <a:rPr lang="en-US" b="0" i="0" u="none" strike="noStrike" baseline="0" smtClean="0">
                <a:latin typeface="Segoe"/>
                <a:ea typeface="ＭＳ ゴシック"/>
              </a:rPr>
              <a:t> and choose </a:t>
            </a:r>
            <a:r>
              <a:rPr lang="en-US" b="1" i="0" u="none" strike="noStrike" baseline="0" smtClean="0">
                <a:latin typeface="Segoe"/>
                <a:ea typeface="ＭＳ ゴシック"/>
              </a:rPr>
              <a:t>FILE</a:t>
            </a:r>
            <a:r>
              <a:rPr lang="en-US" b="0" i="0" u="none" strike="noStrike" baseline="0" smtClean="0">
                <a:latin typeface="Segoe"/>
                <a:ea typeface="ＭＳ ゴシック"/>
              </a:rPr>
              <a:t>, </a:t>
            </a:r>
            <a:r>
              <a:rPr lang="en-US" b="1" i="0" u="none" strike="noStrike" baseline="0" smtClean="0">
                <a:latin typeface="Segoe"/>
                <a:ea typeface="ＭＳ ゴシック"/>
              </a:rPr>
              <a:t>Print</a:t>
            </a:r>
            <a:r>
              <a:rPr lang="en-US" b="0" i="0" u="none" strike="noStrike" baseline="0" smtClean="0">
                <a:latin typeface="Segoe"/>
                <a:ea typeface="ＭＳ ゴシック"/>
              </a:rPr>
              <a:t>. Now notice that the chart appears by itself.</a:t>
            </a:r>
          </a:p>
          <a:p>
            <a:pPr lvl="1" rtl="0">
              <a:buAutoNum type="arabicPeriod" startAt="11"/>
            </a:pPr>
            <a:r>
              <a:rPr lang="en-US">
                <a:latin typeface="Segoe"/>
                <a:ea typeface="ＭＳ ゴシック"/>
              </a:rPr>
              <a:t> </a:t>
            </a:r>
            <a:r>
              <a:rPr lang="en-US" b="1">
                <a:latin typeface="Segoe"/>
                <a:ea typeface="ＭＳ ゴシック"/>
              </a:rPr>
              <a:t>CREATE</a:t>
            </a:r>
            <a:r>
              <a:rPr lang="en-US">
                <a:latin typeface="Segoe"/>
                <a:ea typeface="ＭＳ ゴシック"/>
              </a:rPr>
              <a:t> a Lesson 12 folder and </a:t>
            </a:r>
            <a:r>
              <a:rPr lang="en-US" b="1">
                <a:latin typeface="Segoe"/>
                <a:ea typeface="ＭＳ ゴシック"/>
              </a:rPr>
              <a:t>SAVE</a:t>
            </a:r>
            <a:r>
              <a:rPr lang="en-US">
                <a:latin typeface="Segoe"/>
                <a:ea typeface="ＭＳ ゴシック"/>
              </a:rPr>
              <a:t> the workbook as </a:t>
            </a:r>
            <a:r>
              <a:rPr lang="en-US" b="1" i="1">
                <a:latin typeface="Segoe"/>
                <a:ea typeface="ＭＳ ゴシック"/>
              </a:rPr>
              <a:t>12 Charts Solution</a:t>
            </a:r>
            <a:r>
              <a:rPr lang="en-US">
                <a:latin typeface="Times New Roman"/>
                <a:ea typeface="ＭＳ ゴシック"/>
              </a:rPr>
              <a:t>.</a:t>
            </a:r>
          </a:p>
          <a:p>
            <a:pPr lvl="0"/>
            <a:r>
              <a:rPr lang="en-US" b="1">
                <a:latin typeface="Segoe"/>
                <a:ea typeface="ＭＳ ゴシック"/>
              </a:rPr>
              <a:t>PAUSE. LEAVE</a:t>
            </a:r>
            <a:r>
              <a:rPr lang="en-US">
                <a:latin typeface="Segoe"/>
                <a:ea typeface="ＭＳ ゴシック"/>
              </a:rPr>
              <a:t> the workbook open for the next exercise.</a:t>
            </a:r>
          </a:p>
          <a:p>
            <a:pPr lvl="1" rtl="0">
              <a:buAutoNum type="arabicPeriod" startAt="11"/>
            </a:pPr>
            <a:endParaRPr lang="en-US" b="0" i="0" u="none" strike="noStrike" baseline="0" smtClean="0">
              <a:latin typeface="Segoe"/>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8</a:t>
            </a:fld>
            <a:endParaRPr lang="en-US" dirty="0"/>
          </a:p>
        </p:txBody>
      </p:sp>
    </p:spTree>
    <p:extLst>
      <p:ext uri="{BB962C8B-B14F-4D97-AF65-F5344CB8AC3E}">
        <p14:creationId xmlns:p14="http://schemas.microsoft.com/office/powerpoint/2010/main" val="254325067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atin typeface="Segoe"/>
                <a:ea typeface="ＭＳ ゴシック"/>
              </a:rPr>
              <a:t>Step by Step: Add a PivotChart </a:t>
            </a:r>
            <a:endParaRPr lang="en-US"/>
          </a:p>
        </p:txBody>
      </p:sp>
      <p:sp>
        <p:nvSpPr>
          <p:cNvPr id="3" name="Content Placeholder 2"/>
          <p:cNvSpPr>
            <a:spLocks noGrp="1"/>
          </p:cNvSpPr>
          <p:nvPr>
            <p:ph idx="1"/>
          </p:nvPr>
        </p:nvSpPr>
        <p:spPr/>
        <p:txBody>
          <a:bodyPr/>
          <a:lstStyle/>
          <a:p>
            <a:pPr lvl="1">
              <a:buFont typeface="+mj-lt"/>
              <a:buAutoNum type="arabicPeriod" startAt="15"/>
            </a:pPr>
            <a:r>
              <a:rPr lang="en-US">
                <a:latin typeface="Segoe"/>
                <a:ea typeface="ＭＳ ゴシック"/>
              </a:rPr>
              <a:t>Repeat Step 14 and move the Advanced column to between Proficient and Grand Total.</a:t>
            </a:r>
          </a:p>
          <a:p>
            <a:pPr lvl="1">
              <a:buAutoNum type="arabicPeriod" startAt="15"/>
            </a:pPr>
            <a:r>
              <a:rPr lang="en-US">
                <a:latin typeface="Segoe"/>
                <a:ea typeface="ＭＳ ゴシック"/>
              </a:rPr>
              <a:t> </a:t>
            </a:r>
            <a:r>
              <a:rPr lang="en-US" b="1">
                <a:latin typeface="Segoe"/>
                <a:ea typeface="ＭＳ ゴシック"/>
              </a:rPr>
              <a:t>SAVE</a:t>
            </a:r>
            <a:r>
              <a:rPr lang="en-US">
                <a:latin typeface="Segoe"/>
                <a:ea typeface="ＭＳ ゴシック"/>
              </a:rPr>
              <a:t> the work-</a:t>
            </a:r>
            <a:br>
              <a:rPr lang="en-US">
                <a:latin typeface="Segoe"/>
                <a:ea typeface="ＭＳ ゴシック"/>
              </a:rPr>
            </a:br>
            <a:r>
              <a:rPr lang="en-US">
                <a:latin typeface="Segoe"/>
                <a:ea typeface="ＭＳ ゴシック"/>
              </a:rPr>
              <a:t>book as </a:t>
            </a:r>
            <a:r>
              <a:rPr lang="en-US" b="1" i="1">
                <a:latin typeface="Segoe"/>
                <a:ea typeface="ＭＳ ゴシック"/>
              </a:rPr>
              <a:t>12 Test </a:t>
            </a:r>
            <a:br>
              <a:rPr lang="en-US" b="1" i="1">
                <a:latin typeface="Segoe"/>
                <a:ea typeface="ＭＳ ゴシック"/>
              </a:rPr>
            </a:br>
            <a:r>
              <a:rPr lang="en-US" b="1" i="1">
                <a:latin typeface="Segoe"/>
                <a:ea typeface="ＭＳ ゴシック"/>
              </a:rPr>
              <a:t>PivotChart </a:t>
            </a:r>
            <a:br>
              <a:rPr lang="en-US" b="1" i="1">
                <a:latin typeface="Segoe"/>
                <a:ea typeface="ＭＳ ゴシック"/>
              </a:rPr>
            </a:br>
            <a:r>
              <a:rPr lang="en-US" b="1" i="1">
                <a:latin typeface="Segoe"/>
                <a:ea typeface="ＭＳ ゴシック"/>
              </a:rPr>
              <a:t>Solution</a:t>
            </a:r>
            <a:r>
              <a:rPr lang="en-US">
                <a:latin typeface="Segoe"/>
                <a:ea typeface="ＭＳ ゴシック"/>
              </a:rPr>
              <a:t>. Your </a:t>
            </a:r>
            <a:br>
              <a:rPr lang="en-US">
                <a:latin typeface="Segoe"/>
                <a:ea typeface="ＭＳ ゴシック"/>
              </a:rPr>
            </a:br>
            <a:r>
              <a:rPr lang="en-US">
                <a:latin typeface="Segoe"/>
                <a:ea typeface="ＭＳ ゴシック"/>
              </a:rPr>
              <a:t>final sheet should </a:t>
            </a:r>
            <a:br>
              <a:rPr lang="en-US">
                <a:latin typeface="Segoe"/>
                <a:ea typeface="ＭＳ ゴシック"/>
              </a:rPr>
            </a:br>
            <a:r>
              <a:rPr lang="en-US">
                <a:latin typeface="Segoe"/>
                <a:ea typeface="ＭＳ ゴシック"/>
              </a:rPr>
              <a:t>look like that </a:t>
            </a:r>
            <a:br>
              <a:rPr lang="en-US">
                <a:latin typeface="Segoe"/>
                <a:ea typeface="ＭＳ ゴシック"/>
              </a:rPr>
            </a:br>
            <a:r>
              <a:rPr lang="en-US">
                <a:latin typeface="Segoe"/>
                <a:ea typeface="ＭＳ ゴシック"/>
              </a:rPr>
              <a:t>shown at right.</a:t>
            </a:r>
          </a:p>
          <a:p>
            <a:pPr lvl="0">
              <a:buClr>
                <a:srgbClr val="007233"/>
              </a:buClr>
            </a:pPr>
            <a:r>
              <a:rPr lang="en-US" b="1">
                <a:latin typeface="Segoe"/>
                <a:ea typeface="ＭＳ ゴシック"/>
              </a:rPr>
              <a:t>PAUSE. CLOSE</a:t>
            </a:r>
            <a:r>
              <a:rPr lang="en-US">
                <a:latin typeface="Segoe"/>
                <a:ea typeface="ＭＳ ゴシック"/>
              </a:rPr>
              <a:t> the </a:t>
            </a:r>
            <a:br>
              <a:rPr lang="en-US">
                <a:latin typeface="Segoe"/>
                <a:ea typeface="ＭＳ ゴシック"/>
              </a:rPr>
            </a:br>
            <a:r>
              <a:rPr lang="en-US">
                <a:latin typeface="Segoe"/>
                <a:ea typeface="ＭＳ ゴシック"/>
              </a:rPr>
              <a:t>workbook and </a:t>
            </a:r>
            <a:r>
              <a:rPr lang="en-US" b="1">
                <a:latin typeface="Segoe"/>
                <a:ea typeface="ＭＳ ゴシック"/>
              </a:rPr>
              <a:t>LEAVE</a:t>
            </a:r>
            <a:r>
              <a:rPr lang="en-US">
                <a:latin typeface="Segoe"/>
                <a:ea typeface="ＭＳ ゴシック"/>
              </a:rPr>
              <a:t> </a:t>
            </a:r>
            <a:br>
              <a:rPr lang="en-US">
                <a:latin typeface="Segoe"/>
                <a:ea typeface="ＭＳ ゴシック"/>
              </a:rPr>
            </a:br>
            <a:r>
              <a:rPr lang="en-US">
                <a:latin typeface="Segoe"/>
                <a:ea typeface="ＭＳ ゴシック"/>
              </a:rPr>
              <a:t>Excel open for the next </a:t>
            </a:r>
            <a:br>
              <a:rPr lang="en-US">
                <a:latin typeface="Segoe"/>
                <a:ea typeface="ＭＳ ゴシック"/>
              </a:rPr>
            </a:br>
            <a:r>
              <a:rPr lang="en-US">
                <a:latin typeface="Segoe"/>
                <a:ea typeface="ＭＳ ゴシック"/>
              </a:rPr>
              <a:t>exercise.</a:t>
            </a:r>
          </a:p>
          <a:p>
            <a:endParaRPr lang="en-US"/>
          </a:p>
        </p:txBody>
      </p:sp>
      <p:sp>
        <p:nvSpPr>
          <p:cNvPr id="4" name="Date Placeholder 3"/>
          <p:cNvSpPr>
            <a:spLocks noGrp="1"/>
          </p:cNvSpPr>
          <p:nvPr>
            <p:ph type="dt" sz="half" idx="10"/>
          </p:nvPr>
        </p:nvSpPr>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p:txBody>
          <a:bodyPr/>
          <a:lstStyle/>
          <a:p>
            <a:pPr>
              <a:defRPr/>
            </a:pPr>
            <a:fld id="{4453F413-A379-4AA4-A6AE-7C7FDF82C384}" type="slidenum">
              <a:rPr lang="en-US" smtClean="0"/>
              <a:pPr>
                <a:defRPr/>
              </a:pPr>
              <a:t>80</a:t>
            </a:fld>
            <a:endParaRPr lang="en-US" dirty="0"/>
          </a:p>
        </p:txBody>
      </p:sp>
      <p:pic>
        <p:nvPicPr>
          <p:cNvPr id="7" name="Picture 6" descr="1249.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61459" y="2438400"/>
            <a:ext cx="4801541" cy="3116880"/>
          </a:xfrm>
          <a:prstGeom prst="rect">
            <a:avLst/>
          </a:prstGeom>
        </p:spPr>
      </p:pic>
    </p:spTree>
    <p:extLst>
      <p:ext uri="{BB962C8B-B14F-4D97-AF65-F5344CB8AC3E}">
        <p14:creationId xmlns:p14="http://schemas.microsoft.com/office/powerpoint/2010/main" val="244955804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33"/>
                </a:solidFill>
                <a:latin typeface="Segoe"/>
                <a:ea typeface="ＭＳ ゴシック"/>
              </a:rPr>
              <a:t>Skills summary</a:t>
            </a:r>
            <a:endParaRPr lang="en-US" b="0" i="0" u="none" strike="noStrike" baseline="0" smtClean="0">
              <a:solidFill>
                <a:srgbClr val="007233"/>
              </a:solidFill>
              <a:latin typeface="Times New Roman"/>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81</a:t>
            </a:fld>
            <a:endParaRPr lang="en-US" dirty="0"/>
          </a:p>
        </p:txBody>
      </p:sp>
      <p:pic>
        <p:nvPicPr>
          <p:cNvPr id="7" name="Picture 6" descr="120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5295" y="1715858"/>
            <a:ext cx="7985305" cy="3846742"/>
          </a:xfrm>
          <a:prstGeom prst="rect">
            <a:avLst/>
          </a:prstGeom>
        </p:spPr>
      </p:pic>
    </p:spTree>
    <p:extLst>
      <p:ext uri="{BB962C8B-B14F-4D97-AF65-F5344CB8AC3E}">
        <p14:creationId xmlns:p14="http://schemas.microsoft.com/office/powerpoint/2010/main" val="11290783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33"/>
                </a:solidFill>
                <a:latin typeface="Segoe"/>
                <a:ea typeface="ＭＳ ゴシック"/>
              </a:rPr>
              <a:t>Step by Step: Move a Chart</a:t>
            </a:r>
          </a:p>
        </p:txBody>
      </p:sp>
      <p:sp>
        <p:nvSpPr>
          <p:cNvPr id="3" name="Text Placeholder 2"/>
          <p:cNvSpPr>
            <a:spLocks noGrp="1"/>
          </p:cNvSpPr>
          <p:nvPr>
            <p:ph type="body" idx="1"/>
          </p:nvPr>
        </p:nvSpPr>
        <p:spPr/>
        <p:txBody>
          <a:bodyPr/>
          <a:lstStyle/>
          <a:p>
            <a:pPr lvl="0" rtl="0"/>
            <a:r>
              <a:rPr lang="en-US" b="1" i="0" u="none" strike="noStrike" baseline="0" smtClean="0">
                <a:latin typeface="Segoe"/>
                <a:ea typeface="ＭＳ ゴシック"/>
              </a:rPr>
              <a:t>GET READY</a:t>
            </a:r>
            <a:r>
              <a:rPr lang="en-US" b="1" i="0" u="none" strike="noStrike" baseline="0" smtClean="0">
                <a:latin typeface="Times New Roman"/>
                <a:ea typeface="ＭＳ ゴシック"/>
              </a:rPr>
              <a:t>.</a:t>
            </a:r>
            <a:r>
              <a:rPr lang="en-US" b="0" i="0" u="none" strike="noStrike" baseline="0" smtClean="0">
                <a:latin typeface="Segoe"/>
                <a:ea typeface="ＭＳ ゴシック"/>
              </a:rPr>
              <a:t> </a:t>
            </a:r>
            <a:r>
              <a:rPr lang="en-US" b="1" i="0" u="none" strike="noStrike" baseline="0" smtClean="0">
                <a:latin typeface="Segoe"/>
                <a:ea typeface="ＭＳ ゴシック"/>
              </a:rPr>
              <a:t>USE</a:t>
            </a:r>
            <a:r>
              <a:rPr lang="en-US" b="0" i="0" u="none" strike="noStrike" baseline="0" smtClean="0">
                <a:latin typeface="Segoe"/>
                <a:ea typeface="ＭＳ ゴシック"/>
              </a:rPr>
              <a:t> the workbook from the previous exercise.</a:t>
            </a:r>
          </a:p>
          <a:p>
            <a:pPr lvl="1" rtl="0"/>
            <a:r>
              <a:rPr lang="en-US" b="0" i="0" u="none" strike="noStrike" baseline="0" smtClean="0">
                <a:latin typeface="Segoe"/>
                <a:ea typeface="ＭＳ ゴシック"/>
              </a:rPr>
              <a:t>Click in the white space on the chart to select it.</a:t>
            </a:r>
          </a:p>
          <a:p>
            <a:pPr lvl="1" rtl="0"/>
            <a:r>
              <a:rPr lang="en-US" b="0" i="0" u="none" strike="noStrike" baseline="0" smtClean="0">
                <a:latin typeface="Segoe"/>
                <a:ea typeface="ＭＳ ゴシック"/>
              </a:rPr>
              <a:t>On the </a:t>
            </a:r>
            <a:r>
              <a:rPr lang="en-US" b="1" i="0" u="none" strike="noStrike" baseline="0" smtClean="0">
                <a:latin typeface="Segoe"/>
                <a:ea typeface="ＭＳ ゴシック"/>
              </a:rPr>
              <a:t>DESIGN</a:t>
            </a:r>
            <a:r>
              <a:rPr lang="en-US" b="0" i="0" u="none" strike="noStrike" baseline="0" smtClean="0">
                <a:latin typeface="Segoe"/>
                <a:ea typeface="ＭＳ ゴシック"/>
              </a:rPr>
              <a:t> tab, click the </a:t>
            </a:r>
            <a:r>
              <a:rPr lang="en-US" b="1" i="0" u="none" strike="noStrike" baseline="0" smtClean="0">
                <a:latin typeface="Segoe"/>
                <a:ea typeface="ＭＳ ゴシック"/>
              </a:rPr>
              <a:t>Move Chart </a:t>
            </a:r>
            <a:r>
              <a:rPr lang="en-US" b="0" i="0" u="none" strike="noStrike" baseline="0" smtClean="0">
                <a:latin typeface="Segoe"/>
                <a:ea typeface="ＭＳ ゴシック"/>
              </a:rPr>
              <a:t>button.</a:t>
            </a:r>
          </a:p>
          <a:p>
            <a:pPr lvl="1" rtl="0"/>
            <a:r>
              <a:rPr lang="en-US" b="0" i="0" u="none" strike="noStrike" baseline="0" smtClean="0">
                <a:latin typeface="Segoe"/>
                <a:ea typeface="ＭＳ ゴシック"/>
              </a:rPr>
              <a:t>In the Move Chart dialog box, click in the </a:t>
            </a:r>
            <a:r>
              <a:rPr lang="en-US" b="1" i="0" u="none" strike="noStrike" baseline="0" smtClean="0">
                <a:latin typeface="Segoe"/>
                <a:ea typeface="ＭＳ ゴシック"/>
              </a:rPr>
              <a:t>New</a:t>
            </a:r>
            <a:r>
              <a:rPr lang="en-US" b="0" i="0" u="none" strike="noStrike" baseline="0" smtClean="0">
                <a:latin typeface="Segoe"/>
                <a:ea typeface="ＭＳ ゴシック"/>
              </a:rPr>
              <a:t> sheet box and type </a:t>
            </a:r>
            <a:r>
              <a:rPr lang="en-US" b="1" i="0" u="none" strike="noStrike" baseline="0" smtClean="0">
                <a:latin typeface="Segoe"/>
                <a:ea typeface="ＭＳ ゴシック"/>
              </a:rPr>
              <a:t>2010Pie</a:t>
            </a:r>
            <a:r>
              <a:rPr lang="en-US" b="0" i="0" u="none" strike="noStrike" baseline="0" smtClean="0">
                <a:latin typeface="Segoe"/>
                <a:ea typeface="ＭＳ ゴシック"/>
              </a:rPr>
              <a:t> to create the name of your new chart sheet (below).</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9</a:t>
            </a:fld>
            <a:endParaRPr lang="en-US" dirty="0"/>
          </a:p>
        </p:txBody>
      </p:sp>
      <p:pic>
        <p:nvPicPr>
          <p:cNvPr id="7" name="Picture 6" descr="120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9200" y="4156212"/>
            <a:ext cx="6323223" cy="2003287"/>
          </a:xfrm>
          <a:prstGeom prst="rect">
            <a:avLst/>
          </a:prstGeom>
        </p:spPr>
      </p:pic>
    </p:spTree>
    <p:extLst>
      <p:ext uri="{BB962C8B-B14F-4D97-AF65-F5344CB8AC3E}">
        <p14:creationId xmlns:p14="http://schemas.microsoft.com/office/powerpoint/2010/main" val="4206278713"/>
      </p:ext>
    </p:extLst>
  </p:cSld>
  <p:clrMapOvr>
    <a:masterClrMapping/>
  </p:clrMapOvr>
</p:sld>
</file>

<file path=ppt/theme/theme1.xml><?xml version="1.0" encoding="utf-8"?>
<a:theme xmlns:a="http://schemas.openxmlformats.org/drawingml/2006/main" name="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ustom Design">
      <a:majorFont>
        <a:latin typeface="Franklin Gothic Medium"/>
        <a:ea typeface=""/>
        <a:cs typeface=""/>
      </a:majorFont>
      <a:minorFont>
        <a:latin typeface="Franklin Gothic Book"/>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ustom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ustom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ustom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ustom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ustom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ustom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ustom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ustom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ustom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ustom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ustom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template</Template>
  <TotalTime>317</TotalTime>
  <Words>7442</Words>
  <Application>Microsoft Macintosh PowerPoint</Application>
  <PresentationFormat>On-screen Show (4:3)</PresentationFormat>
  <Paragraphs>627</Paragraphs>
  <Slides>81</Slides>
  <Notes>21</Notes>
  <HiddenSlides>0</HiddenSlides>
  <MMClips>0</MMClips>
  <ScaleCrop>false</ScaleCrop>
  <HeadingPairs>
    <vt:vector size="4" baseType="variant">
      <vt:variant>
        <vt:lpstr>Theme</vt:lpstr>
      </vt:variant>
      <vt:variant>
        <vt:i4>1</vt:i4>
      </vt:variant>
      <vt:variant>
        <vt:lpstr>Slide Titles</vt:lpstr>
      </vt:variant>
      <vt:variant>
        <vt:i4>81</vt:i4>
      </vt:variant>
    </vt:vector>
  </HeadingPairs>
  <TitlesOfParts>
    <vt:vector size="82" baseType="lpstr">
      <vt:lpstr>template</vt:lpstr>
      <vt:lpstr>Creating Charts</vt:lpstr>
      <vt:lpstr>Objectives</vt:lpstr>
      <vt:lpstr>Software Orientation</vt:lpstr>
      <vt:lpstr>Step by Step: Select Data to Include in a Chart</vt:lpstr>
      <vt:lpstr>Step by Step: Select Data to Include in a Chart</vt:lpstr>
      <vt:lpstr>Step by Step: Select Data to Include in a Chart</vt:lpstr>
      <vt:lpstr>Step by Step: Select Data to Include in a Chart</vt:lpstr>
      <vt:lpstr>Step by Step: Select Data to Include in a Chart</vt:lpstr>
      <vt:lpstr>Step by Step: Move a Chart</vt:lpstr>
      <vt:lpstr>Step by Step: Move a Chart</vt:lpstr>
      <vt:lpstr>Step by Step: Choose the Right Chart for Your Data</vt:lpstr>
      <vt:lpstr>Step by Step: Choose the Right Chart for Your Data</vt:lpstr>
      <vt:lpstr>Step by Step: Choose the Right Chart for Your Data</vt:lpstr>
      <vt:lpstr>Step by Step: Choose the Right Chart for Your Data</vt:lpstr>
      <vt:lpstr>Step by Step: Use Recommended Charts</vt:lpstr>
      <vt:lpstr>Step by Step: Use Recommended Charts</vt:lpstr>
      <vt:lpstr>Step by Step: Use Recommended Charts</vt:lpstr>
      <vt:lpstr>Step by Step: Use Recommended Charts</vt:lpstr>
      <vt:lpstr>Step by Step: Use Recommended Charts</vt:lpstr>
      <vt:lpstr>Step by Step: Create a Bar Chart</vt:lpstr>
      <vt:lpstr>Step by Step: Create a Bar Chart</vt:lpstr>
      <vt:lpstr>Step by Step: Format a Chart with a Quick Style</vt:lpstr>
      <vt:lpstr>Step by Step: Format a Chart with a Quick Style</vt:lpstr>
      <vt:lpstr>Step by Step: Format a Chart with Quick Layout</vt:lpstr>
      <vt:lpstr>Step by Step: Format a Chart with Quick Layout</vt:lpstr>
      <vt:lpstr>Step by Step: Edit and Add Text on Charts</vt:lpstr>
      <vt:lpstr>Step by Step: Edit and Add Text on Charts</vt:lpstr>
      <vt:lpstr>Step by Step: Edit and Add Text on Charts</vt:lpstr>
      <vt:lpstr>Step by Step: Format a Data Series</vt:lpstr>
      <vt:lpstr>Step by Step: Format a Data Series</vt:lpstr>
      <vt:lpstr>Step by Step: Format a Data Series</vt:lpstr>
      <vt:lpstr>Step by Step: Format a Data Series</vt:lpstr>
      <vt:lpstr>Step by Step: Format a Data Series</vt:lpstr>
      <vt:lpstr>Step by Step: Change the Chart’s Border Line</vt:lpstr>
      <vt:lpstr>Step by Step: Change the Chart’s Border Line</vt:lpstr>
      <vt:lpstr>Step by Step: Change the Chart’s Border Line</vt:lpstr>
      <vt:lpstr>Step by Step: Modify a Chart’s Legend</vt:lpstr>
      <vt:lpstr>Step by Step: Modify a Chart’s Legend</vt:lpstr>
      <vt:lpstr>Step by Step: Modify a Chart’s Legend</vt:lpstr>
      <vt:lpstr>Step by Step: Add Elements to a Chart</vt:lpstr>
      <vt:lpstr>Step by Step: Add Elements to a Chart</vt:lpstr>
      <vt:lpstr>Step by Step: Add Elements to a Chart</vt:lpstr>
      <vt:lpstr>Step by Step: Add Elements to a Chart</vt:lpstr>
      <vt:lpstr>Step by Step: Delete Elements from a Chart</vt:lpstr>
      <vt:lpstr>Step by Step: Delete Elements from a Chart</vt:lpstr>
      <vt:lpstr>Step by Step: Delete Elements from a Chart</vt:lpstr>
      <vt:lpstr>Step by Step: Delete Elements from a Chart</vt:lpstr>
      <vt:lpstr>Step by Step: Add Additional Data Series</vt:lpstr>
      <vt:lpstr>Step by Step: Add Additional Data Series</vt:lpstr>
      <vt:lpstr>Step by Step: Add Additional Data Series</vt:lpstr>
      <vt:lpstr>Step by Step: Add Additional Data Series</vt:lpstr>
      <vt:lpstr>Step by Step: Add Additional Data Series</vt:lpstr>
      <vt:lpstr>Step by Step: Resize a Chart</vt:lpstr>
      <vt:lpstr>Step by Step: Resize a Chart</vt:lpstr>
      <vt:lpstr>Step by Step: Choose a Different Chart Type</vt:lpstr>
      <vt:lpstr>Step by Step: Choose a Different Chart Type</vt:lpstr>
      <vt:lpstr>Step by Step: Choose a Different Chart Type</vt:lpstr>
      <vt:lpstr>Step by Step: Choose a Different Chart Type</vt:lpstr>
      <vt:lpstr>Step by Step: Choose a Different Chart Type</vt:lpstr>
      <vt:lpstr>Step by Step: Switch Between Rows and Columns in Source Data</vt:lpstr>
      <vt:lpstr>Step by Step: Switch Between Rows and Columns in Source Data</vt:lpstr>
      <vt:lpstr>Step by Step: Add a Chart or Sparklines</vt:lpstr>
      <vt:lpstr>Step by Step: Add a Chart or Sparklines</vt:lpstr>
      <vt:lpstr>Step by Step: Add a Chart or Sparklines</vt:lpstr>
      <vt:lpstr>Step by Step: Add a Chart or Sparklines</vt:lpstr>
      <vt:lpstr>Step by Step: Add a Chart or Sparklines</vt:lpstr>
      <vt:lpstr>Step by Step: Work with Totals </vt:lpstr>
      <vt:lpstr>Step by Step: Work with Totals </vt:lpstr>
      <vt:lpstr>Step by Step: Apply Conditional Formatting </vt:lpstr>
      <vt:lpstr>Step by Step: Apply Conditional Formatting </vt:lpstr>
      <vt:lpstr>Step by Step: Create a Basic PivotTable</vt:lpstr>
      <vt:lpstr>Step by Step: Create a Basic PivotTable</vt:lpstr>
      <vt:lpstr>Step by Step: Create a Basic PivotTable</vt:lpstr>
      <vt:lpstr>Step by Step: Create a Basic PivotTable</vt:lpstr>
      <vt:lpstr>Step by Step: Create a Basic PivotTable</vt:lpstr>
      <vt:lpstr>Step by Step: Add a PivotChart </vt:lpstr>
      <vt:lpstr>Step by Step: Add a PivotChart </vt:lpstr>
      <vt:lpstr>Step by Step: Add a PivotChart </vt:lpstr>
      <vt:lpstr>Step by Step: Add a PivotChart </vt:lpstr>
      <vt:lpstr>Step by Step: Add a PivotChart </vt:lpstr>
      <vt:lpstr>Skills summary</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Overview</dc:title>
  <dc:creator>Box Twelve Communications, Inc.</dc:creator>
  <cp:lastModifiedBy>Rich Kershner</cp:lastModifiedBy>
  <cp:revision>451</cp:revision>
  <dcterms:created xsi:type="dcterms:W3CDTF">2011-08-08T12:10:51Z</dcterms:created>
  <dcterms:modified xsi:type="dcterms:W3CDTF">2013-08-09T20:14:44Z</dcterms:modified>
</cp:coreProperties>
</file>